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7" r:id="rId9"/>
    <p:sldId id="258" r:id="rId10"/>
    <p:sldId id="262" r:id="rId11"/>
    <p:sldId id="263" r:id="rId12"/>
    <p:sldId id="264" r:id="rId13"/>
    <p:sldId id="271" r:id="rId14"/>
    <p:sldId id="273" r:id="rId15"/>
    <p:sldId id="259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300" r:id="rId40"/>
    <p:sldId id="297" r:id="rId41"/>
    <p:sldId id="298" r:id="rId42"/>
    <p:sldId id="299" r:id="rId43"/>
    <p:sldId id="301" r:id="rId44"/>
    <p:sldId id="30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9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8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4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5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70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0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1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0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8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897E3-C089-FA4C-ABDE-39E4F5EF6118}" type="datetimeFigureOut">
              <a:rPr lang="en-US" smtClean="0"/>
              <a:t>2015-05-31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65278-35DA-214F-B79F-693EA937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5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5624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Arial"/>
                <a:cs typeface="Arial"/>
              </a:rPr>
              <a:t>Electrochemical Cell</a:t>
            </a:r>
            <a:endParaRPr lang="en-US" sz="60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9853" y="2692119"/>
            <a:ext cx="6226255" cy="3650773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Wingdings" charset="2"/>
              <a:buChar char="§"/>
            </a:pPr>
            <a:r>
              <a:rPr lang="en-US" b="1" dirty="0">
                <a:latin typeface="Arial"/>
                <a:cs typeface="Arial"/>
              </a:rPr>
              <a:t>Construction of Voltaic Cells</a:t>
            </a:r>
          </a:p>
          <a:p>
            <a:pPr marL="457200" indent="-457200" algn="l">
              <a:buFont typeface="Wingdings" charset="2"/>
              <a:buChar char="§"/>
            </a:pPr>
            <a:r>
              <a:rPr lang="en-US" b="1" dirty="0" smtClean="0">
                <a:latin typeface="Arial"/>
                <a:cs typeface="Arial"/>
              </a:rPr>
              <a:t>Notation </a:t>
            </a:r>
            <a:r>
              <a:rPr lang="en-US" b="1" dirty="0">
                <a:latin typeface="Arial"/>
                <a:cs typeface="Arial"/>
              </a:rPr>
              <a:t>for Voltaic Cells</a:t>
            </a:r>
          </a:p>
          <a:p>
            <a:pPr marL="457200" indent="-457200" algn="l">
              <a:buFont typeface="Wingdings" charset="2"/>
              <a:buChar char="§"/>
            </a:pPr>
            <a:r>
              <a:rPr lang="en-US" b="1" dirty="0" smtClean="0">
                <a:latin typeface="Arial"/>
                <a:cs typeface="Arial"/>
              </a:rPr>
              <a:t>Cell </a:t>
            </a:r>
            <a:r>
              <a:rPr lang="en-US" b="1" dirty="0">
                <a:latin typeface="Arial"/>
                <a:cs typeface="Arial"/>
              </a:rPr>
              <a:t>Potential</a:t>
            </a:r>
          </a:p>
          <a:p>
            <a:pPr marL="457200" indent="-457200" algn="l">
              <a:buFont typeface="Wingdings" charset="2"/>
              <a:buChar char="§"/>
            </a:pPr>
            <a:r>
              <a:rPr lang="en-US" b="1" dirty="0" smtClean="0">
                <a:latin typeface="Arial"/>
                <a:cs typeface="Arial"/>
              </a:rPr>
              <a:t>Standard </a:t>
            </a:r>
            <a:r>
              <a:rPr lang="en-US" b="1" dirty="0">
                <a:latin typeface="Arial"/>
                <a:cs typeface="Arial"/>
              </a:rPr>
              <a:t>Cell Potentials and </a:t>
            </a:r>
            <a:r>
              <a:rPr lang="en-US" b="1" dirty="0" smtClean="0">
                <a:latin typeface="Arial"/>
                <a:cs typeface="Arial"/>
              </a:rPr>
              <a:t>Standard Electrode </a:t>
            </a:r>
            <a:r>
              <a:rPr lang="en-US" b="1" dirty="0">
                <a:latin typeface="Arial"/>
                <a:cs typeface="Arial"/>
              </a:rPr>
              <a:t>Potentials</a:t>
            </a:r>
          </a:p>
          <a:p>
            <a:pPr marL="457200" indent="-457200" algn="l">
              <a:buFont typeface="Wingdings" charset="2"/>
              <a:buChar char="§"/>
            </a:pPr>
            <a:r>
              <a:rPr lang="en-US" b="1" dirty="0" smtClean="0">
                <a:latin typeface="Arial"/>
                <a:cs typeface="Arial"/>
              </a:rPr>
              <a:t>Equilibrium </a:t>
            </a:r>
            <a:r>
              <a:rPr lang="en-US" b="1" dirty="0">
                <a:latin typeface="Arial"/>
                <a:cs typeface="Arial"/>
              </a:rPr>
              <a:t>Constants from Cell Potentials</a:t>
            </a:r>
          </a:p>
          <a:p>
            <a:pPr marL="457200" indent="-457200" algn="l">
              <a:buFont typeface="Wingdings" charset="2"/>
              <a:buChar char="§"/>
            </a:pPr>
            <a:r>
              <a:rPr lang="en-US" b="1" dirty="0" smtClean="0">
                <a:latin typeface="Arial"/>
                <a:cs typeface="Arial"/>
              </a:rPr>
              <a:t>Dependence </a:t>
            </a:r>
            <a:r>
              <a:rPr lang="en-US" b="1" dirty="0">
                <a:latin typeface="Arial"/>
                <a:cs typeface="Arial"/>
              </a:rPr>
              <a:t>of Cell Potential </a:t>
            </a:r>
            <a:r>
              <a:rPr lang="en-US" b="1" dirty="0" smtClean="0">
                <a:latin typeface="Arial"/>
                <a:cs typeface="Arial"/>
              </a:rPr>
              <a:t>on Concentration</a:t>
            </a:r>
            <a:endParaRPr lang="en-US" b="1" dirty="0">
              <a:latin typeface="Arial"/>
              <a:cs typeface="Arial"/>
            </a:endParaRPr>
          </a:p>
          <a:p>
            <a:pPr marL="457200" indent="-457200" algn="l">
              <a:buFont typeface="Wingdings" charset="2"/>
              <a:buChar char="§"/>
            </a:pPr>
            <a:r>
              <a:rPr lang="en-US" b="1" dirty="0" smtClean="0">
                <a:latin typeface="Arial"/>
                <a:cs typeface="Arial"/>
              </a:rPr>
              <a:t>Some </a:t>
            </a:r>
            <a:r>
              <a:rPr lang="en-US" b="1" dirty="0">
                <a:latin typeface="Arial"/>
                <a:cs typeface="Arial"/>
              </a:rPr>
              <a:t>Commercial Voltaic Cells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76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Galvanic Cells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7" y="1132073"/>
            <a:ext cx="8650011" cy="56962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21023" y="4762982"/>
            <a:ext cx="3525850" cy="1200329"/>
          </a:xfrm>
          <a:prstGeom prst="rect">
            <a:avLst/>
          </a:prstGeom>
          <a:ln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experimental apparatus for generating electricity through the use of a </a:t>
            </a:r>
            <a:r>
              <a:rPr lang="en-US" dirty="0" smtClean="0"/>
              <a:t>spontaneous reaction </a:t>
            </a:r>
            <a:r>
              <a:rPr lang="en-US" dirty="0"/>
              <a:t>is called a </a:t>
            </a:r>
            <a:r>
              <a:rPr lang="en-US" b="1" i="1" dirty="0"/>
              <a:t>galvanic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4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Electrodes: Anode and Cathode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1" y="1220360"/>
            <a:ext cx="8229600" cy="448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The experimental apparatus for generating electricity through the use of a </a:t>
            </a:r>
            <a:r>
              <a:rPr lang="en-US" sz="2000" dirty="0" smtClean="0">
                <a:latin typeface="Arial"/>
                <a:cs typeface="Arial"/>
              </a:rPr>
              <a:t>spontaneous reaction </a:t>
            </a:r>
            <a:r>
              <a:rPr lang="en-US" sz="2000" dirty="0">
                <a:latin typeface="Arial"/>
                <a:cs typeface="Arial"/>
              </a:rPr>
              <a:t>is called a </a:t>
            </a:r>
            <a:r>
              <a:rPr lang="en-US" sz="2000" b="1" i="1" dirty="0">
                <a:latin typeface="Arial"/>
                <a:cs typeface="Arial"/>
              </a:rPr>
              <a:t>galvanic cell </a:t>
            </a:r>
            <a:r>
              <a:rPr lang="en-US" sz="2000" dirty="0">
                <a:latin typeface="Arial"/>
                <a:cs typeface="Arial"/>
              </a:rPr>
              <a:t>or </a:t>
            </a:r>
            <a:r>
              <a:rPr lang="en-US" sz="2000" b="1" i="1" dirty="0">
                <a:latin typeface="Arial"/>
                <a:cs typeface="Arial"/>
              </a:rPr>
              <a:t>voltaic cell</a:t>
            </a:r>
            <a:r>
              <a:rPr lang="en-US" sz="2000" i="1" dirty="0">
                <a:latin typeface="Arial"/>
                <a:cs typeface="Arial"/>
              </a:rPr>
              <a:t>, </a:t>
            </a:r>
            <a:r>
              <a:rPr lang="en-US" sz="2000" dirty="0">
                <a:latin typeface="Arial"/>
                <a:cs typeface="Arial"/>
              </a:rPr>
              <a:t>after the </a:t>
            </a:r>
            <a:r>
              <a:rPr lang="en-US" sz="2000" dirty="0" smtClean="0">
                <a:latin typeface="Arial"/>
                <a:cs typeface="Arial"/>
              </a:rPr>
              <a:t>Italian scientists Luigi Galvani and Alessandro Volta, </a:t>
            </a:r>
            <a:r>
              <a:rPr lang="en-US" sz="2000" dirty="0">
                <a:latin typeface="Arial"/>
                <a:cs typeface="Arial"/>
              </a:rPr>
              <a:t>who constructed early versions of the device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A </a:t>
            </a:r>
            <a:r>
              <a:rPr lang="en-US" sz="2000" dirty="0">
                <a:latin typeface="Arial"/>
                <a:cs typeface="Arial"/>
              </a:rPr>
              <a:t>zinc bar is </a:t>
            </a:r>
            <a:r>
              <a:rPr lang="en-US" sz="2000" dirty="0" smtClean="0">
                <a:latin typeface="Arial"/>
                <a:cs typeface="Arial"/>
              </a:rPr>
              <a:t>immersed in </a:t>
            </a:r>
            <a:r>
              <a:rPr lang="en-US" sz="2000" dirty="0">
                <a:latin typeface="Arial"/>
                <a:cs typeface="Arial"/>
              </a:rPr>
              <a:t>a ZnSO</a:t>
            </a:r>
            <a:r>
              <a:rPr lang="en-US" sz="2000" baseline="-25000" dirty="0">
                <a:latin typeface="Arial"/>
                <a:cs typeface="Arial"/>
              </a:rPr>
              <a:t>4</a:t>
            </a:r>
            <a:r>
              <a:rPr lang="en-US" sz="2000" dirty="0">
                <a:latin typeface="Arial"/>
                <a:cs typeface="Arial"/>
              </a:rPr>
              <a:t> solution, and a copper bar is immersed in a CuSO4 solution. </a:t>
            </a: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zinc and </a:t>
            </a:r>
            <a:r>
              <a:rPr lang="en-US" sz="2000" dirty="0" smtClean="0">
                <a:latin typeface="Arial"/>
                <a:cs typeface="Arial"/>
              </a:rPr>
              <a:t>copper bars </a:t>
            </a:r>
            <a:r>
              <a:rPr lang="en-US" sz="2000" dirty="0">
                <a:latin typeface="Arial"/>
                <a:cs typeface="Arial"/>
              </a:rPr>
              <a:t>are called </a:t>
            </a:r>
            <a:r>
              <a:rPr lang="en-US" sz="2000" b="1" i="1" dirty="0">
                <a:latin typeface="Arial"/>
                <a:cs typeface="Arial"/>
              </a:rPr>
              <a:t>electrodes</a:t>
            </a:r>
            <a:r>
              <a:rPr lang="en-US" sz="2000" i="1" dirty="0">
                <a:latin typeface="Arial"/>
                <a:cs typeface="Arial"/>
              </a:rPr>
              <a:t>. </a:t>
            </a:r>
            <a:endParaRPr lang="en-US" sz="20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This </a:t>
            </a:r>
            <a:r>
              <a:rPr lang="en-US" sz="2000" dirty="0">
                <a:latin typeface="Arial"/>
                <a:cs typeface="Arial"/>
              </a:rPr>
              <a:t>particular arrangement of electrodes (Zn and Cu</a:t>
            </a:r>
            <a:r>
              <a:rPr lang="en-US" sz="2000" dirty="0" smtClean="0">
                <a:latin typeface="Arial"/>
                <a:cs typeface="Arial"/>
              </a:rPr>
              <a:t>) and </a:t>
            </a:r>
            <a:r>
              <a:rPr lang="en-US" sz="2000" dirty="0">
                <a:latin typeface="Arial"/>
                <a:cs typeface="Arial"/>
              </a:rPr>
              <a:t>solutions (ZnSO</a:t>
            </a:r>
            <a:r>
              <a:rPr lang="en-US" sz="2000" baseline="-25000" dirty="0">
                <a:latin typeface="Arial"/>
                <a:cs typeface="Arial"/>
              </a:rPr>
              <a:t>4</a:t>
            </a:r>
            <a:r>
              <a:rPr lang="en-US" sz="2000" dirty="0">
                <a:latin typeface="Arial"/>
                <a:cs typeface="Arial"/>
              </a:rPr>
              <a:t> and CuSO</a:t>
            </a:r>
            <a:r>
              <a:rPr lang="en-US" sz="2000" baseline="-25000" dirty="0">
                <a:latin typeface="Arial"/>
                <a:cs typeface="Arial"/>
              </a:rPr>
              <a:t>4</a:t>
            </a:r>
            <a:r>
              <a:rPr lang="en-US" sz="2000" dirty="0">
                <a:latin typeface="Arial"/>
                <a:cs typeface="Arial"/>
              </a:rPr>
              <a:t>) is called the </a:t>
            </a:r>
            <a:r>
              <a:rPr lang="en-US" sz="2000" dirty="0" err="1">
                <a:latin typeface="Arial"/>
                <a:cs typeface="Arial"/>
              </a:rPr>
              <a:t>Daniell</a:t>
            </a:r>
            <a:r>
              <a:rPr lang="en-US" sz="2000" dirty="0">
                <a:latin typeface="Arial"/>
                <a:cs typeface="Arial"/>
              </a:rPr>
              <a:t> cell. </a:t>
            </a:r>
            <a:endParaRPr lang="en-US" sz="2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b="1" i="1" dirty="0" smtClean="0">
                <a:latin typeface="Arial"/>
                <a:cs typeface="Arial"/>
              </a:rPr>
              <a:t>anode </a:t>
            </a:r>
            <a:r>
              <a:rPr lang="en-US" sz="2000" dirty="0" smtClean="0">
                <a:latin typeface="Arial"/>
                <a:cs typeface="Arial"/>
              </a:rPr>
              <a:t>in </a:t>
            </a:r>
            <a:r>
              <a:rPr lang="en-US" sz="2000" dirty="0">
                <a:latin typeface="Arial"/>
                <a:cs typeface="Arial"/>
              </a:rPr>
              <a:t>a galvanic cell is </a:t>
            </a:r>
            <a:r>
              <a:rPr lang="en-US" sz="2000" i="1" dirty="0">
                <a:latin typeface="Arial"/>
                <a:cs typeface="Arial"/>
              </a:rPr>
              <a:t>the electrode at which oxidation occurs </a:t>
            </a:r>
            <a:r>
              <a:rPr lang="en-US" sz="2000" dirty="0">
                <a:latin typeface="Arial"/>
                <a:cs typeface="Arial"/>
              </a:rPr>
              <a:t>and the </a:t>
            </a:r>
            <a:r>
              <a:rPr lang="en-US" sz="2000" b="1" i="1" dirty="0">
                <a:latin typeface="Arial"/>
                <a:cs typeface="Arial"/>
              </a:rPr>
              <a:t>cathode </a:t>
            </a:r>
            <a:r>
              <a:rPr lang="en-US" sz="2000" dirty="0">
                <a:latin typeface="Arial"/>
                <a:cs typeface="Arial"/>
              </a:rPr>
              <a:t>is </a:t>
            </a:r>
            <a:r>
              <a:rPr lang="en-US" sz="2000" i="1" dirty="0" smtClean="0">
                <a:latin typeface="Arial"/>
                <a:cs typeface="Arial"/>
              </a:rPr>
              <a:t>the electrode </a:t>
            </a:r>
            <a:r>
              <a:rPr lang="en-US" sz="2000" i="1" dirty="0">
                <a:latin typeface="Arial"/>
                <a:cs typeface="Arial"/>
              </a:rPr>
              <a:t>at which reduction occurs</a:t>
            </a:r>
            <a:r>
              <a:rPr lang="en-US" sz="2000" i="1" dirty="0" smtClean="0">
                <a:latin typeface="Arial"/>
                <a:cs typeface="Arial"/>
              </a:rPr>
              <a:t>.</a:t>
            </a:r>
            <a:endParaRPr lang="en-US" sz="2000" i="1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46" y="5715579"/>
            <a:ext cx="701675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4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Cell Diagram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439" y="1530212"/>
            <a:ext cx="8010361" cy="2333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latin typeface="Arial"/>
                <a:cs typeface="Arial"/>
              </a:rPr>
              <a:t>This </a:t>
            </a:r>
            <a:r>
              <a:rPr lang="en-US" sz="2200" b="1" dirty="0">
                <a:latin typeface="Arial"/>
                <a:cs typeface="Arial"/>
              </a:rPr>
              <a:t>cell notation </a:t>
            </a:r>
            <a:r>
              <a:rPr lang="en-US" sz="2200" dirty="0">
                <a:latin typeface="Arial"/>
                <a:cs typeface="Arial"/>
              </a:rPr>
              <a:t>lists </a:t>
            </a:r>
            <a:r>
              <a:rPr lang="en-US" sz="2200" dirty="0" smtClean="0">
                <a:latin typeface="Arial"/>
                <a:cs typeface="Arial"/>
              </a:rPr>
              <a:t>the metals </a:t>
            </a:r>
            <a:r>
              <a:rPr lang="en-US" sz="2200" dirty="0">
                <a:latin typeface="Arial"/>
                <a:cs typeface="Arial"/>
              </a:rPr>
              <a:t>and ions involved in the reaction. A vertical line</a:t>
            </a:r>
            <a:r>
              <a:rPr lang="en-US" sz="2200" dirty="0" smtClean="0">
                <a:latin typeface="Arial"/>
                <a:cs typeface="Arial"/>
              </a:rPr>
              <a:t>, </a:t>
            </a:r>
            <a:r>
              <a:rPr lang="en-US" sz="2200" dirty="0" err="1" smtClean="0">
                <a:latin typeface="Arial"/>
                <a:cs typeface="Arial"/>
              </a:rPr>
              <a:t>Ι</a:t>
            </a:r>
            <a:r>
              <a:rPr lang="en-US" sz="2200" dirty="0" smtClean="0">
                <a:latin typeface="Arial"/>
                <a:cs typeface="Arial"/>
              </a:rPr>
              <a:t>, </a:t>
            </a:r>
            <a:r>
              <a:rPr lang="en-US" sz="2200" dirty="0">
                <a:latin typeface="Arial"/>
                <a:cs typeface="Arial"/>
              </a:rPr>
              <a:t>denotes a phase boundary</a:t>
            </a:r>
            <a:r>
              <a:rPr lang="en-US" sz="2200" dirty="0" smtClean="0">
                <a:latin typeface="Arial"/>
                <a:cs typeface="Arial"/>
              </a:rPr>
              <a:t>, and </a:t>
            </a:r>
            <a:r>
              <a:rPr lang="en-US" sz="2200" dirty="0">
                <a:latin typeface="Arial"/>
                <a:cs typeface="Arial"/>
              </a:rPr>
              <a:t>a double line</a:t>
            </a:r>
            <a:r>
              <a:rPr lang="en-US" sz="2200" dirty="0" smtClean="0">
                <a:latin typeface="Arial"/>
                <a:cs typeface="Arial"/>
              </a:rPr>
              <a:t>, </a:t>
            </a:r>
            <a:r>
              <a:rPr lang="en-US" sz="2200" dirty="0">
                <a:latin typeface="Arial"/>
                <a:cs typeface="Arial"/>
              </a:rPr>
              <a:t>ΙΙ</a:t>
            </a:r>
            <a:r>
              <a:rPr lang="en-US" sz="2200" dirty="0" smtClean="0">
                <a:latin typeface="Arial"/>
                <a:cs typeface="Arial"/>
              </a:rPr>
              <a:t>, </a:t>
            </a:r>
            <a:r>
              <a:rPr lang="en-US" sz="2200" dirty="0">
                <a:latin typeface="Arial"/>
                <a:cs typeface="Arial"/>
              </a:rPr>
              <a:t>represents the salt bridge. </a:t>
            </a: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endParaRPr lang="en-US" sz="12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latin typeface="Arial"/>
                <a:cs typeface="Arial"/>
              </a:rPr>
              <a:t>The </a:t>
            </a:r>
            <a:r>
              <a:rPr lang="en-US" sz="2200" dirty="0">
                <a:latin typeface="Arial"/>
                <a:cs typeface="Arial"/>
              </a:rPr>
              <a:t>anode is always written on the </a:t>
            </a:r>
            <a:r>
              <a:rPr lang="en-US" sz="2200" dirty="0" smtClean="0">
                <a:latin typeface="Arial"/>
                <a:cs typeface="Arial"/>
              </a:rPr>
              <a:t>left and </a:t>
            </a:r>
            <a:r>
              <a:rPr lang="en-US" sz="2200" dirty="0">
                <a:latin typeface="Arial"/>
                <a:cs typeface="Arial"/>
              </a:rPr>
              <a:t>the cathode on the right: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60" y="4267860"/>
            <a:ext cx="8122440" cy="420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90" y="4899033"/>
            <a:ext cx="5149217" cy="5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4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23"/>
            <a:ext cx="6847215" cy="18206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2196844"/>
            <a:ext cx="9144000" cy="4511267"/>
            <a:chOff x="0" y="2196844"/>
            <a:chExt cx="9144000" cy="45112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02" y="2196844"/>
              <a:ext cx="6446881" cy="14542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637272"/>
              <a:ext cx="9144000" cy="307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29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60" y="1001193"/>
            <a:ext cx="3034154" cy="44084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5677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H</a:t>
            </a:r>
            <a:r>
              <a:rPr lang="en-US" dirty="0" smtClean="0">
                <a:solidFill>
                  <a:srgbClr val="008000"/>
                </a:solidFill>
              </a:rPr>
              <a:t>ydrogen </a:t>
            </a:r>
            <a:r>
              <a:rPr lang="en-US" dirty="0">
                <a:solidFill>
                  <a:srgbClr val="008000"/>
                </a:solidFill>
              </a:rPr>
              <a:t>E</a:t>
            </a:r>
            <a:r>
              <a:rPr lang="en-US" dirty="0" smtClean="0">
                <a:solidFill>
                  <a:srgbClr val="008000"/>
                </a:solidFill>
              </a:rPr>
              <a:t>lectrode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5" y="5540831"/>
            <a:ext cx="3907674" cy="1135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63214" y="1298934"/>
            <a:ext cx="507961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When the half-reaction involves a gas, an inert material such as platinum </a:t>
            </a:r>
            <a:r>
              <a:rPr lang="en-US" sz="2200" dirty="0" smtClean="0"/>
              <a:t>serves as </a:t>
            </a:r>
            <a:r>
              <a:rPr lang="en-US" sz="2200" dirty="0"/>
              <a:t>a terminal and as an electrode surface on which the half-reaction occurs. The </a:t>
            </a:r>
            <a:r>
              <a:rPr lang="en-US" sz="2200" dirty="0" smtClean="0"/>
              <a:t>platinum catalyzes </a:t>
            </a:r>
            <a:r>
              <a:rPr lang="en-US" sz="2200" dirty="0"/>
              <a:t>the half-reaction but otherwise is not involved in it. </a:t>
            </a:r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cathode half-</a:t>
            </a:r>
            <a:r>
              <a:rPr lang="en-US" sz="2200" dirty="0" smtClean="0"/>
              <a:t>reaction:</a:t>
            </a:r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notation for the hydrogen </a:t>
            </a:r>
            <a:r>
              <a:rPr lang="en-US" sz="2200" dirty="0" smtClean="0"/>
              <a:t>electrode:</a:t>
            </a:r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dirty="0"/>
              <a:t>To write such an electrode as an anode, you simply reverse the notation: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098" y="3840284"/>
            <a:ext cx="3307330" cy="3698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702" y="4801129"/>
            <a:ext cx="2204888" cy="424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252" y="6083206"/>
            <a:ext cx="2260708" cy="3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Cell Potential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99" y="2774954"/>
            <a:ext cx="3549584" cy="3242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659" y="5342820"/>
            <a:ext cx="4900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800000"/>
                </a:solidFill>
                <a:latin typeface="Arial"/>
                <a:cs typeface="Arial"/>
              </a:rPr>
              <a:t>Why the voltage obtained is different?</a:t>
            </a:r>
            <a:endParaRPr lang="en-US" sz="2200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59" y="6165819"/>
            <a:ext cx="4583216" cy="346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27465"/>
            <a:ext cx="3981361" cy="431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" y="1125443"/>
            <a:ext cx="5272935" cy="33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4885" y="1225895"/>
            <a:ext cx="8348392" cy="5724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Potential difference is </a:t>
            </a:r>
            <a:r>
              <a:rPr lang="en-US" sz="2200" i="1" dirty="0">
                <a:latin typeface="Arial"/>
                <a:cs typeface="Arial"/>
              </a:rPr>
              <a:t>the difference in electric </a:t>
            </a:r>
            <a:r>
              <a:rPr lang="en-US" sz="2200" i="1" dirty="0" smtClean="0">
                <a:latin typeface="Arial"/>
                <a:cs typeface="Arial"/>
              </a:rPr>
              <a:t>potential (</a:t>
            </a:r>
            <a:r>
              <a:rPr lang="en-US" sz="2200" i="1" dirty="0">
                <a:latin typeface="Arial"/>
                <a:cs typeface="Arial"/>
              </a:rPr>
              <a:t>electrical pressure) </a:t>
            </a:r>
            <a:r>
              <a:rPr lang="en-US" sz="2200" i="1" dirty="0" smtClean="0">
                <a:latin typeface="Arial"/>
                <a:cs typeface="Arial"/>
              </a:rPr>
              <a:t>between two </a:t>
            </a:r>
            <a:r>
              <a:rPr lang="en-US" sz="2200" i="1" dirty="0">
                <a:latin typeface="Arial"/>
                <a:cs typeface="Arial"/>
              </a:rPr>
              <a:t>points. </a:t>
            </a:r>
            <a:endParaRPr lang="en-US" sz="2200" i="1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You </a:t>
            </a:r>
            <a:r>
              <a:rPr lang="en-US" sz="2200" dirty="0">
                <a:latin typeface="Arial"/>
                <a:cs typeface="Arial"/>
              </a:rPr>
              <a:t>measure this quantity in volts. The volt, V, is </a:t>
            </a:r>
            <a:r>
              <a:rPr lang="en-US" sz="2200" i="1" dirty="0">
                <a:latin typeface="Arial"/>
                <a:cs typeface="Arial"/>
              </a:rPr>
              <a:t>the SI unit of potential difference.</a:t>
            </a:r>
          </a:p>
          <a:p>
            <a:r>
              <a:rPr lang="en-US" sz="2200" dirty="0">
                <a:latin typeface="Arial"/>
                <a:cs typeface="Arial"/>
              </a:rPr>
              <a:t>The electrical work expended in moving a charge through a conductor </a:t>
            </a:r>
            <a:r>
              <a:rPr lang="en-US" sz="2200" dirty="0" smtClean="0">
                <a:latin typeface="Arial"/>
                <a:cs typeface="Arial"/>
              </a:rPr>
              <a:t>is</a:t>
            </a: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 smtClean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r>
              <a:rPr lang="en-US" sz="2200" i="1" dirty="0">
                <a:latin typeface="Arial"/>
                <a:cs typeface="Arial"/>
              </a:rPr>
              <a:t>The maximum potential difference between the electrodes of a voltaic cell </a:t>
            </a:r>
            <a:r>
              <a:rPr lang="en-US" sz="2200" dirty="0" smtClean="0">
                <a:latin typeface="Arial"/>
                <a:cs typeface="Arial"/>
              </a:rPr>
              <a:t>is referred </a:t>
            </a:r>
            <a:r>
              <a:rPr lang="en-US" sz="2200" dirty="0">
                <a:latin typeface="Arial"/>
                <a:cs typeface="Arial"/>
              </a:rPr>
              <a:t>to as the cell potential or electromotive force (</a:t>
            </a:r>
            <a:r>
              <a:rPr lang="en-US" sz="2200" dirty="0" err="1">
                <a:latin typeface="Arial"/>
                <a:cs typeface="Arial"/>
              </a:rPr>
              <a:t>emf</a:t>
            </a:r>
            <a:r>
              <a:rPr lang="en-US" sz="2200" dirty="0">
                <a:latin typeface="Arial"/>
                <a:cs typeface="Arial"/>
              </a:rPr>
              <a:t>) of the cell, or </a:t>
            </a:r>
            <a:r>
              <a:rPr lang="en-US" sz="2200" i="1" dirty="0" err="1">
                <a:latin typeface="Arial"/>
                <a:cs typeface="Arial"/>
              </a:rPr>
              <a:t>E</a:t>
            </a:r>
            <a:r>
              <a:rPr lang="en-US" sz="2200" baseline="-25000" dirty="0" err="1">
                <a:latin typeface="Arial"/>
                <a:cs typeface="Arial"/>
              </a:rPr>
              <a:t>cell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200" dirty="0"/>
              <a:t>Here </a:t>
            </a:r>
            <a:r>
              <a:rPr lang="en-US" sz="2200" i="1" dirty="0" err="1"/>
              <a:t>E</a:t>
            </a:r>
            <a:r>
              <a:rPr lang="en-US" sz="2200" baseline="-25000" dirty="0" err="1"/>
              <a:t>cell</a:t>
            </a:r>
            <a:r>
              <a:rPr lang="en-US" sz="2200" dirty="0"/>
              <a:t> is the cell potential, and </a:t>
            </a:r>
            <a:r>
              <a:rPr lang="en-US" sz="2200" i="1" dirty="0"/>
              <a:t>F </a:t>
            </a:r>
            <a:r>
              <a:rPr lang="en-US" sz="2200" dirty="0"/>
              <a:t>is the Faraday constant, </a:t>
            </a:r>
            <a:r>
              <a:rPr lang="en-US" sz="2200" dirty="0" smtClean="0"/>
              <a:t>96,485 </a:t>
            </a:r>
            <a:r>
              <a:rPr lang="en-US" sz="2200" dirty="0"/>
              <a:t>C/</a:t>
            </a:r>
            <a:r>
              <a:rPr lang="en-US" sz="2200" dirty="0" err="1"/>
              <a:t>mol</a:t>
            </a:r>
            <a:r>
              <a:rPr lang="en-US" sz="2200" dirty="0"/>
              <a:t> </a:t>
            </a:r>
            <a:r>
              <a:rPr lang="en-US" sz="2200" dirty="0" smtClean="0"/>
              <a:t>e</a:t>
            </a:r>
            <a:r>
              <a:rPr lang="en-US" sz="2200" baseline="30000" dirty="0" smtClean="0"/>
              <a:t>-</a:t>
            </a:r>
            <a:r>
              <a:rPr lang="en-US" sz="2200" dirty="0" smtClean="0"/>
              <a:t>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675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8000"/>
                </a:solidFill>
              </a:rPr>
              <a:t>Cell Potential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78" y="3368569"/>
            <a:ext cx="6293696" cy="394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752" y="3825044"/>
            <a:ext cx="3689565" cy="409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54" y="5481958"/>
            <a:ext cx="2496342" cy="4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72"/>
            <a:ext cx="9144000" cy="11907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1377278"/>
            <a:ext cx="9144000" cy="5438851"/>
            <a:chOff x="0" y="1377278"/>
            <a:chExt cx="9144000" cy="5438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77278"/>
              <a:ext cx="9144000" cy="27991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164012"/>
              <a:ext cx="9144000" cy="2652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751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763"/>
            <a:ext cx="9144000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12" y="2587549"/>
            <a:ext cx="6424087" cy="440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4523"/>
            <a:ext cx="9144000" cy="364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82" y="3726449"/>
            <a:ext cx="7939079" cy="2315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12" y="5965668"/>
            <a:ext cx="4367909" cy="44963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675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8000"/>
                </a:solidFill>
              </a:rPr>
              <a:t>Cell Potential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912" y="6482028"/>
            <a:ext cx="2846816" cy="3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378" y="292959"/>
            <a:ext cx="8331123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The standard </a:t>
            </a:r>
            <a:r>
              <a:rPr lang="en-US" sz="2000" dirty="0" smtClean="0">
                <a:latin typeface="Arial"/>
                <a:cs typeface="Arial"/>
              </a:rPr>
              <a:t>cell potential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i="1" dirty="0" err="1" smtClean="0">
                <a:latin typeface="Arial"/>
                <a:cs typeface="Arial"/>
              </a:rPr>
              <a:t>E</a:t>
            </a:r>
            <a:r>
              <a:rPr lang="en-US" sz="2000" i="1" dirty="0" err="1"/>
              <a:t>°</a:t>
            </a:r>
            <a:r>
              <a:rPr lang="en-US" sz="2000" baseline="-25000" dirty="0" err="1" smtClean="0">
                <a:latin typeface="Arial"/>
                <a:cs typeface="Arial"/>
              </a:rPr>
              <a:t>cell</a:t>
            </a:r>
            <a:r>
              <a:rPr lang="en-US" sz="2000" dirty="0">
                <a:latin typeface="Arial"/>
                <a:cs typeface="Arial"/>
              </a:rPr>
              <a:t>, is </a:t>
            </a:r>
            <a:r>
              <a:rPr lang="en-US" sz="2000" i="1" dirty="0">
                <a:latin typeface="Arial"/>
                <a:cs typeface="Arial"/>
              </a:rPr>
              <a:t>the </a:t>
            </a:r>
            <a:r>
              <a:rPr lang="en-US" sz="2000" i="1" dirty="0" err="1">
                <a:latin typeface="Arial"/>
                <a:cs typeface="Arial"/>
              </a:rPr>
              <a:t>emf</a:t>
            </a:r>
            <a:r>
              <a:rPr lang="en-US" sz="2000" i="1" dirty="0">
                <a:latin typeface="Arial"/>
                <a:cs typeface="Arial"/>
              </a:rPr>
              <a:t> of a voltaic cell operating under standard-state </a:t>
            </a:r>
            <a:r>
              <a:rPr lang="en-US" sz="2000" i="1" dirty="0" smtClean="0">
                <a:latin typeface="Arial"/>
                <a:cs typeface="Arial"/>
              </a:rPr>
              <a:t>conditions (</a:t>
            </a:r>
            <a:r>
              <a:rPr lang="en-US" sz="2000" i="1" dirty="0">
                <a:latin typeface="Arial"/>
                <a:cs typeface="Arial"/>
              </a:rPr>
              <a:t>solute concentrations are each 1 M, gas pressures are each 1 </a:t>
            </a:r>
            <a:r>
              <a:rPr lang="en-US" sz="2000" i="1" dirty="0" err="1">
                <a:latin typeface="Arial"/>
                <a:cs typeface="Arial"/>
              </a:rPr>
              <a:t>atm</a:t>
            </a:r>
            <a:r>
              <a:rPr lang="en-US" sz="2000" i="1" dirty="0">
                <a:latin typeface="Arial"/>
                <a:cs typeface="Arial"/>
              </a:rPr>
              <a:t>, and the </a:t>
            </a:r>
            <a:r>
              <a:rPr lang="en-US" sz="2000" i="1" dirty="0" smtClean="0">
                <a:latin typeface="Arial"/>
                <a:cs typeface="Arial"/>
              </a:rPr>
              <a:t>temperature is 25</a:t>
            </a:r>
            <a:r>
              <a:rPr lang="en-US" sz="2000" i="1" dirty="0"/>
              <a:t>°</a:t>
            </a:r>
            <a:r>
              <a:rPr lang="en-US" sz="2000" i="1" dirty="0" smtClean="0">
                <a:latin typeface="Arial"/>
                <a:cs typeface="Arial"/>
              </a:rPr>
              <a:t>C</a:t>
            </a:r>
            <a:r>
              <a:rPr lang="en-US" sz="2000" i="1" dirty="0">
                <a:latin typeface="Arial"/>
                <a:cs typeface="Arial"/>
              </a:rPr>
              <a:t>). </a:t>
            </a:r>
            <a:endParaRPr lang="en-US" sz="2000" i="1" dirty="0" smtClean="0">
              <a:latin typeface="Arial"/>
              <a:cs typeface="Arial"/>
            </a:endParaRPr>
          </a:p>
          <a:p>
            <a:endParaRPr lang="en-US" sz="8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standard electrode potential, </a:t>
            </a:r>
            <a:r>
              <a:rPr lang="en-US" sz="2000" i="1" dirty="0" smtClean="0">
                <a:latin typeface="Arial"/>
                <a:cs typeface="Arial"/>
              </a:rPr>
              <a:t>E</a:t>
            </a:r>
            <a:r>
              <a:rPr lang="en-US" sz="2000" i="1" dirty="0"/>
              <a:t>°</a:t>
            </a:r>
            <a:r>
              <a:rPr lang="en-US" sz="2000" dirty="0" smtClean="0">
                <a:latin typeface="Arial"/>
                <a:cs typeface="Arial"/>
              </a:rPr>
              <a:t>, </a:t>
            </a:r>
            <a:r>
              <a:rPr lang="en-US" sz="2000" dirty="0">
                <a:latin typeface="Arial"/>
                <a:cs typeface="Arial"/>
              </a:rPr>
              <a:t>is </a:t>
            </a:r>
            <a:r>
              <a:rPr lang="en-US" sz="2000" i="1" dirty="0">
                <a:latin typeface="Arial"/>
                <a:cs typeface="Arial"/>
              </a:rPr>
              <a:t>the electrode </a:t>
            </a:r>
            <a:r>
              <a:rPr lang="en-US" sz="2000" i="1" dirty="0" smtClean="0">
                <a:latin typeface="Arial"/>
                <a:cs typeface="Arial"/>
              </a:rPr>
              <a:t>potential </a:t>
            </a:r>
            <a:r>
              <a:rPr lang="en-US" sz="2000" i="1" dirty="0">
                <a:latin typeface="Arial"/>
                <a:cs typeface="Arial"/>
              </a:rPr>
              <a:t>under standard-state </a:t>
            </a:r>
            <a:r>
              <a:rPr lang="en-US" sz="2000" i="1" dirty="0" smtClean="0">
                <a:latin typeface="Arial"/>
                <a:cs typeface="Arial"/>
              </a:rPr>
              <a:t>conditions. </a:t>
            </a:r>
          </a:p>
          <a:p>
            <a:endParaRPr lang="en-US" sz="800" i="1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However, it is not possible to measure the potential of a single electrode; only </a:t>
            </a:r>
            <a:r>
              <a:rPr lang="en-US" sz="2000" dirty="0" smtClean="0">
                <a:latin typeface="Arial"/>
                <a:cs typeface="Arial"/>
              </a:rPr>
              <a:t>the cell </a:t>
            </a:r>
            <a:r>
              <a:rPr lang="en-US" sz="2000" dirty="0">
                <a:latin typeface="Arial"/>
                <a:cs typeface="Arial"/>
              </a:rPr>
              <a:t>potentials of cells can be </a:t>
            </a:r>
            <a:r>
              <a:rPr lang="en-US" sz="2000" dirty="0" smtClean="0">
                <a:latin typeface="Arial"/>
                <a:cs typeface="Arial"/>
              </a:rPr>
              <a:t>measured. By </a:t>
            </a:r>
            <a:r>
              <a:rPr lang="en-US" sz="2000" dirty="0">
                <a:latin typeface="Arial"/>
                <a:cs typeface="Arial"/>
              </a:rPr>
              <a:t>convention, the reference chosen for comparing </a:t>
            </a:r>
            <a:r>
              <a:rPr lang="en-US" sz="2000" dirty="0" smtClean="0">
                <a:latin typeface="Arial"/>
                <a:cs typeface="Arial"/>
              </a:rPr>
              <a:t>electrode potentials </a:t>
            </a:r>
            <a:r>
              <a:rPr lang="en-US" sz="2000" dirty="0">
                <a:latin typeface="Arial"/>
                <a:cs typeface="Arial"/>
              </a:rPr>
              <a:t>is the </a:t>
            </a:r>
            <a:r>
              <a:rPr lang="en-US" sz="2000" i="1" dirty="0">
                <a:latin typeface="Arial"/>
                <a:cs typeface="Arial"/>
              </a:rPr>
              <a:t>standard hydrogen electrode, </a:t>
            </a:r>
            <a:r>
              <a:rPr lang="en-US" sz="2000" dirty="0">
                <a:latin typeface="Arial"/>
                <a:cs typeface="Arial"/>
              </a:rPr>
              <a:t>and it is assigned a potential </a:t>
            </a:r>
            <a:r>
              <a:rPr lang="en-US" sz="2000" dirty="0" smtClean="0">
                <a:latin typeface="Arial"/>
                <a:cs typeface="Arial"/>
              </a:rPr>
              <a:t>of 0.00 </a:t>
            </a:r>
            <a:r>
              <a:rPr lang="en-US" sz="2000" dirty="0">
                <a:latin typeface="Arial"/>
                <a:cs typeface="Arial"/>
              </a:rPr>
              <a:t>V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endParaRPr lang="en-US" sz="800" i="1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Now write the </a:t>
            </a:r>
            <a:r>
              <a:rPr lang="en-US" sz="2000" dirty="0">
                <a:latin typeface="Arial"/>
                <a:cs typeface="Arial"/>
              </a:rPr>
              <a:t>cell potential in terms of the electrode potentials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endParaRPr lang="en-US" sz="2000" b="1" i="1" dirty="0" smtClean="0">
              <a:latin typeface="Arial"/>
              <a:cs typeface="Arial"/>
            </a:endParaRPr>
          </a:p>
          <a:p>
            <a:endParaRPr lang="en-US" sz="2800" i="1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and the half-reactions with corresponding half-cell potentials (oxidation or </a:t>
            </a:r>
            <a:r>
              <a:rPr lang="en-US" sz="2000" dirty="0" smtClean="0">
                <a:latin typeface="Arial"/>
                <a:cs typeface="Arial"/>
              </a:rPr>
              <a:t>reduction potentials</a:t>
            </a:r>
            <a:r>
              <a:rPr lang="en-US" sz="2000" dirty="0">
                <a:latin typeface="Arial"/>
                <a:cs typeface="Arial"/>
              </a:rPr>
              <a:t>) </a:t>
            </a:r>
            <a:r>
              <a:rPr lang="en-US" sz="2000" dirty="0" smtClean="0">
                <a:latin typeface="Arial"/>
                <a:cs typeface="Arial"/>
              </a:rPr>
              <a:t>are</a:t>
            </a:r>
          </a:p>
          <a:p>
            <a:endParaRPr lang="en-US" sz="2000" dirty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endParaRPr lang="en-US" sz="8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cell potential is the sum of the half-cell potentials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/>
              <a:t>Substitute </a:t>
            </a:r>
            <a:r>
              <a:rPr lang="en-US" sz="2000" dirty="0"/>
              <a:t>0.76 V for the cell potential and 0.00 V for the standard hydrogen </a:t>
            </a:r>
            <a:r>
              <a:rPr lang="en-US" sz="2000" dirty="0" smtClean="0"/>
              <a:t>electrode potential</a:t>
            </a:r>
            <a:r>
              <a:rPr lang="en-US" sz="2000" dirty="0"/>
              <a:t>. This gives </a:t>
            </a:r>
            <a:r>
              <a:rPr lang="en-US" sz="2000" i="1" dirty="0" err="1" smtClean="0"/>
              <a:t>E</a:t>
            </a:r>
            <a:r>
              <a:rPr lang="en-US" sz="2000" i="1" baseline="30000" dirty="0" err="1">
                <a:latin typeface="Arial"/>
                <a:cs typeface="Arial"/>
              </a:rPr>
              <a:t>o</a:t>
            </a:r>
            <a:r>
              <a:rPr lang="en-US" sz="2000" baseline="-25000" dirty="0" err="1" smtClean="0"/>
              <a:t>Zn</a:t>
            </a:r>
            <a:r>
              <a:rPr lang="en-US" sz="2000" dirty="0" smtClean="0"/>
              <a:t> = -0.76 </a:t>
            </a:r>
            <a:r>
              <a:rPr lang="en-US" sz="2000" dirty="0"/>
              <a:t>V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1" y="3811970"/>
            <a:ext cx="3719811" cy="319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71" y="4845767"/>
            <a:ext cx="3677946" cy="726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950" y="5864282"/>
            <a:ext cx="2511897" cy="3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9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87" y="1755396"/>
            <a:ext cx="7371800" cy="359947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Electrochemistry: Corrosion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487" y="5521396"/>
            <a:ext cx="73717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Corrosion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, one result of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electrochemistry,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costs the U.S. economy an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estimated $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300 billion per year</a:t>
            </a:r>
          </a:p>
        </p:txBody>
      </p:sp>
    </p:spTree>
    <p:extLst>
      <p:ext uri="{BB962C8B-B14F-4D97-AF65-F5344CB8AC3E}">
        <p14:creationId xmlns:p14="http://schemas.microsoft.com/office/powerpoint/2010/main" val="286005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48" y="1052317"/>
            <a:ext cx="4281145" cy="311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73" y="4122803"/>
            <a:ext cx="4118634" cy="309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88873" y="1560908"/>
            <a:ext cx="42513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00FF"/>
                </a:solidFill>
              </a:rPr>
              <a:t>the strongest </a:t>
            </a:r>
            <a:r>
              <a:rPr lang="en-US" sz="2000" i="1" dirty="0" smtClean="0">
                <a:solidFill>
                  <a:srgbClr val="0000FF"/>
                </a:solidFill>
              </a:rPr>
              <a:t>oxidizing agents </a:t>
            </a:r>
            <a:r>
              <a:rPr lang="en-US" sz="2000" i="1" dirty="0"/>
              <a:t>in a table of standard electrode potentials are the oxidized species </a:t>
            </a:r>
            <a:r>
              <a:rPr lang="en-US" sz="2000" i="1" dirty="0" smtClean="0"/>
              <a:t>corresponding to </a:t>
            </a:r>
            <a:r>
              <a:rPr lang="en-US" sz="2000" i="1" dirty="0"/>
              <a:t>half-reactions </a:t>
            </a:r>
            <a:r>
              <a:rPr lang="en-US" sz="2000" i="1" dirty="0">
                <a:solidFill>
                  <a:srgbClr val="0000FF"/>
                </a:solidFill>
              </a:rPr>
              <a:t>with the largest (most positive) </a:t>
            </a:r>
            <a:r>
              <a:rPr lang="en-US" sz="2000" i="1" dirty="0" smtClean="0">
                <a:solidFill>
                  <a:srgbClr val="0000FF"/>
                </a:solidFill>
              </a:rPr>
              <a:t>E°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i="1" dirty="0" smtClean="0">
                <a:solidFill>
                  <a:srgbClr val="0000FF"/>
                </a:solidFill>
              </a:rPr>
              <a:t>values</a:t>
            </a:r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 smtClean="0">
                <a:solidFill>
                  <a:srgbClr val="0000FF"/>
                </a:solidFill>
              </a:rPr>
              <a:t>the </a:t>
            </a:r>
            <a:r>
              <a:rPr lang="en-US" sz="2000" i="1" dirty="0">
                <a:solidFill>
                  <a:srgbClr val="0000FF"/>
                </a:solidFill>
              </a:rPr>
              <a:t>strongest </a:t>
            </a:r>
            <a:r>
              <a:rPr lang="en-US" sz="2000" i="1" dirty="0" smtClean="0">
                <a:solidFill>
                  <a:srgbClr val="0000FF"/>
                </a:solidFill>
              </a:rPr>
              <a:t>reducing agents</a:t>
            </a:r>
            <a:r>
              <a:rPr lang="en-US" sz="2000" i="1" dirty="0" smtClean="0"/>
              <a:t> </a:t>
            </a:r>
            <a:r>
              <a:rPr lang="en-US" sz="2000" i="1" dirty="0"/>
              <a:t>in a table of standard electrode potentials are the reduced species </a:t>
            </a:r>
            <a:r>
              <a:rPr lang="en-US" sz="2000" i="1" dirty="0" smtClean="0"/>
              <a:t>corresponding to </a:t>
            </a:r>
            <a:r>
              <a:rPr lang="en-US" sz="2000" i="1" dirty="0"/>
              <a:t>half-reactions </a:t>
            </a:r>
            <a:r>
              <a:rPr lang="en-US" sz="2000" i="1" dirty="0">
                <a:solidFill>
                  <a:srgbClr val="0000FF"/>
                </a:solidFill>
              </a:rPr>
              <a:t>with the smallest (most negative) </a:t>
            </a:r>
            <a:r>
              <a:rPr lang="en-US" sz="2000" i="1" dirty="0" smtClean="0">
                <a:solidFill>
                  <a:srgbClr val="0000FF"/>
                </a:solidFill>
              </a:rPr>
              <a:t>E</a:t>
            </a:r>
            <a:r>
              <a:rPr lang="en-US" sz="2000" i="1" dirty="0">
                <a:solidFill>
                  <a:srgbClr val="0000FF"/>
                </a:solidFill>
              </a:rPr>
              <a:t>°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i="1" dirty="0">
                <a:solidFill>
                  <a:srgbClr val="0000FF"/>
                </a:solidFill>
              </a:rPr>
              <a:t>values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26" y="69030"/>
            <a:ext cx="4278296" cy="67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24" y="-43923"/>
            <a:ext cx="5749451" cy="1970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00" y="1901319"/>
            <a:ext cx="5958776" cy="1822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19" y="3712498"/>
            <a:ext cx="5724472" cy="31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93" y="179788"/>
            <a:ext cx="7371718" cy="1871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732" y="3091572"/>
            <a:ext cx="6251831" cy="1019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549" y="4871440"/>
            <a:ext cx="5588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4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3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0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0" y="1803400"/>
            <a:ext cx="8526492" cy="30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4" y="55828"/>
            <a:ext cx="8878855" cy="1414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569"/>
            <a:ext cx="9144000" cy="1385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4809"/>
            <a:ext cx="9144000" cy="34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0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89" y="2261397"/>
            <a:ext cx="1772283" cy="436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690" y="4591460"/>
            <a:ext cx="2386936" cy="4962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8000"/>
                </a:solidFill>
              </a:rPr>
              <a:t>Equilibrium Constants from Cell Potentials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1388441"/>
            <a:ext cx="822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he free energy change </a:t>
            </a:r>
            <a:r>
              <a:rPr lang="en-US" sz="2400" i="1" dirty="0" smtClean="0"/>
              <a:t>ΔG </a:t>
            </a:r>
            <a:r>
              <a:rPr lang="en-US" sz="2400" dirty="0"/>
              <a:t>for a reaction equals the maximum useful work of the </a:t>
            </a:r>
            <a:r>
              <a:rPr lang="en-US" sz="2400" dirty="0" smtClean="0"/>
              <a:t>reaction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For a voltaic cell, this work is the electrical work</a:t>
            </a:r>
            <a:r>
              <a:rPr lang="en-US" sz="2400" dirty="0" smtClean="0"/>
              <a:t>, -</a:t>
            </a:r>
            <a:r>
              <a:rPr lang="en-US" sz="2400" i="1" dirty="0" err="1" smtClean="0"/>
              <a:t>nFE</a:t>
            </a:r>
            <a:r>
              <a:rPr lang="en-US" sz="2400" baseline="-25000" dirty="0" err="1" smtClean="0"/>
              <a:t>cell</a:t>
            </a:r>
            <a:r>
              <a:rPr lang="en-US" sz="2400" dirty="0" smtClean="0"/>
              <a:t> </a:t>
            </a:r>
            <a:r>
              <a:rPr lang="en-US" sz="2400" dirty="0"/>
              <a:t>(where </a:t>
            </a:r>
            <a:r>
              <a:rPr lang="en-US" sz="2400" i="1" dirty="0"/>
              <a:t>n </a:t>
            </a:r>
            <a:r>
              <a:rPr lang="en-US" sz="2400" dirty="0"/>
              <a:t>is the </a:t>
            </a:r>
            <a:r>
              <a:rPr lang="en-US" sz="2400" dirty="0" smtClean="0"/>
              <a:t>number of </a:t>
            </a:r>
            <a:r>
              <a:rPr lang="en-US" sz="2400" dirty="0"/>
              <a:t>moles of electrons transferred in a reaction), so when the reactants and </a:t>
            </a:r>
            <a:r>
              <a:rPr lang="en-US" sz="2400" dirty="0" smtClean="0"/>
              <a:t>products are </a:t>
            </a:r>
            <a:r>
              <a:rPr lang="en-US" sz="2400" dirty="0"/>
              <a:t>in their standard states, you </a:t>
            </a:r>
            <a:r>
              <a:rPr lang="en-US" sz="2400" dirty="0" smtClean="0"/>
              <a:t>have</a:t>
            </a:r>
          </a:p>
          <a:p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2037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54" y="1719646"/>
            <a:ext cx="4358857" cy="1895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726" y="5233366"/>
            <a:ext cx="2832860" cy="8447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6334" y="635489"/>
            <a:ext cx="80938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Combining the previous equation, </a:t>
            </a:r>
            <a:r>
              <a:rPr lang="en-US" sz="2400" i="1" dirty="0"/>
              <a:t>ΔG°</a:t>
            </a:r>
            <a:r>
              <a:rPr lang="en-US" sz="2400" dirty="0"/>
              <a:t> = -</a:t>
            </a:r>
            <a:r>
              <a:rPr lang="en-US" sz="2400" i="1" dirty="0" err="1"/>
              <a:t>nFE°</a:t>
            </a:r>
            <a:r>
              <a:rPr lang="en-US" sz="2400" baseline="-25000" dirty="0" err="1"/>
              <a:t>cell</a:t>
            </a:r>
            <a:r>
              <a:rPr lang="en-US" sz="2400" dirty="0"/>
              <a:t>, with the equation </a:t>
            </a:r>
            <a:r>
              <a:rPr lang="en-US" sz="2400" i="1" dirty="0" err="1"/>
              <a:t>Δ</a:t>
            </a:r>
            <a:r>
              <a:rPr lang="de-DE" sz="2400" i="1" dirty="0"/>
              <a:t>G</a:t>
            </a:r>
            <a:r>
              <a:rPr lang="en-US" sz="2400" i="1" dirty="0"/>
              <a:t>°</a:t>
            </a:r>
            <a:r>
              <a:rPr lang="de-DE" sz="2400" dirty="0"/>
              <a:t> = -</a:t>
            </a:r>
            <a:r>
              <a:rPr lang="de-DE" sz="2400" i="1" dirty="0"/>
              <a:t>RT </a:t>
            </a:r>
            <a:r>
              <a:rPr lang="de-DE" sz="2400" dirty="0" err="1"/>
              <a:t>ln</a:t>
            </a:r>
            <a:r>
              <a:rPr lang="de-DE" sz="2400" dirty="0"/>
              <a:t> </a:t>
            </a:r>
            <a:r>
              <a:rPr lang="de-DE" sz="2400" i="1" dirty="0" smtClean="0"/>
              <a:t>K</a:t>
            </a:r>
          </a:p>
          <a:p>
            <a:endParaRPr lang="de-DE" sz="2400" i="1" dirty="0"/>
          </a:p>
          <a:p>
            <a:endParaRPr lang="de-DE" sz="2400" i="1" dirty="0" smtClean="0"/>
          </a:p>
          <a:p>
            <a:endParaRPr lang="de-DE" sz="2400" i="1" dirty="0"/>
          </a:p>
          <a:p>
            <a:endParaRPr lang="de-DE" sz="2400" i="1" dirty="0" smtClean="0"/>
          </a:p>
          <a:p>
            <a:endParaRPr lang="de-DE" sz="2400" i="1" dirty="0"/>
          </a:p>
          <a:p>
            <a:endParaRPr lang="de-DE" sz="2400" i="1" dirty="0" smtClean="0"/>
          </a:p>
          <a:p>
            <a:endParaRPr lang="de-DE" sz="2400" i="1" dirty="0"/>
          </a:p>
          <a:p>
            <a:endParaRPr lang="de-DE" sz="2400" i="1" dirty="0" smtClean="0"/>
          </a:p>
          <a:p>
            <a:r>
              <a:rPr lang="en-US" sz="2400" dirty="0"/>
              <a:t>Substituting values for the constants </a:t>
            </a:r>
            <a:r>
              <a:rPr lang="en-US" sz="2400" i="1" dirty="0"/>
              <a:t>R </a:t>
            </a:r>
            <a:r>
              <a:rPr lang="en-US" sz="2400" dirty="0"/>
              <a:t>and </a:t>
            </a:r>
            <a:r>
              <a:rPr lang="en-US" sz="2400" i="1" dirty="0"/>
              <a:t>F </a:t>
            </a:r>
            <a:r>
              <a:rPr lang="en-US" sz="2400" dirty="0"/>
              <a:t>at </a:t>
            </a:r>
            <a:r>
              <a:rPr lang="en-US" sz="2400" dirty="0" smtClean="0"/>
              <a:t>25</a:t>
            </a:r>
            <a:r>
              <a:rPr lang="en-US" sz="2400" i="1" dirty="0"/>
              <a:t>°</a:t>
            </a:r>
            <a:r>
              <a:rPr lang="en-US" sz="2400" dirty="0" smtClean="0"/>
              <a:t>C </a:t>
            </a:r>
            <a:r>
              <a:rPr lang="en-US" sz="2400" dirty="0"/>
              <a:t>gives the equation</a:t>
            </a:r>
          </a:p>
        </p:txBody>
      </p:sp>
    </p:spTree>
    <p:extLst>
      <p:ext uri="{BB962C8B-B14F-4D97-AF65-F5344CB8AC3E}">
        <p14:creationId xmlns:p14="http://schemas.microsoft.com/office/powerpoint/2010/main" val="381188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95" y="364692"/>
            <a:ext cx="7154388" cy="62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9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344"/>
            <a:ext cx="9144000" cy="1017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7708"/>
            <a:ext cx="9144000" cy="32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2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210548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Researchers have </a:t>
            </a:r>
            <a:r>
              <a:rPr lang="en-US" sz="2200" dirty="0" smtClean="0">
                <a:latin typeface="Arial"/>
                <a:cs typeface="Arial"/>
              </a:rPr>
              <a:t>identified </a:t>
            </a:r>
            <a:r>
              <a:rPr lang="en-US" sz="2200" dirty="0">
                <a:latin typeface="Arial"/>
                <a:cs typeface="Arial"/>
              </a:rPr>
              <a:t>many different forms of corrosion. The rusting </a:t>
            </a:r>
            <a:r>
              <a:rPr lang="en-US" sz="2200" dirty="0" smtClean="0">
                <a:latin typeface="Arial"/>
                <a:cs typeface="Arial"/>
              </a:rPr>
              <a:t>of automobile </a:t>
            </a:r>
            <a:r>
              <a:rPr lang="en-US" sz="2200" dirty="0">
                <a:latin typeface="Arial"/>
                <a:cs typeface="Arial"/>
              </a:rPr>
              <a:t>bodies is an example of </a:t>
            </a:r>
            <a:r>
              <a:rPr lang="en-US" sz="2200" b="1" dirty="0">
                <a:latin typeface="Arial"/>
                <a:cs typeface="Arial"/>
              </a:rPr>
              <a:t>uniform corrosion </a:t>
            </a:r>
            <a:r>
              <a:rPr lang="en-US" sz="2200" dirty="0">
                <a:latin typeface="Arial"/>
                <a:cs typeface="Arial"/>
              </a:rPr>
              <a:t>and is one of the most </a:t>
            </a:r>
            <a:r>
              <a:rPr lang="en-US" sz="2200" dirty="0" smtClean="0">
                <a:latin typeface="Arial"/>
                <a:cs typeface="Arial"/>
              </a:rPr>
              <a:t>visible forms </a:t>
            </a:r>
            <a:r>
              <a:rPr lang="en-US" sz="2200" dirty="0">
                <a:latin typeface="Arial"/>
                <a:cs typeface="Arial"/>
              </a:rPr>
              <a:t>of corrosion. </a:t>
            </a:r>
            <a:endParaRPr lang="en-US" sz="2200" dirty="0" smtClean="0">
              <a:latin typeface="Arial"/>
              <a:cs typeface="Arial"/>
            </a:endParaRPr>
          </a:p>
          <a:p>
            <a:endParaRPr lang="en-US" sz="1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Another </a:t>
            </a:r>
            <a:r>
              <a:rPr lang="en-US" sz="2200" dirty="0">
                <a:latin typeface="Arial"/>
                <a:cs typeface="Arial"/>
              </a:rPr>
              <a:t>important form of corrosion is </a:t>
            </a:r>
            <a:r>
              <a:rPr lang="en-US" sz="2200" b="1" dirty="0">
                <a:latin typeface="Arial"/>
                <a:cs typeface="Arial"/>
              </a:rPr>
              <a:t>galvanic corrosion</a:t>
            </a:r>
            <a:r>
              <a:rPr lang="en-US" sz="2200" dirty="0">
                <a:latin typeface="Arial"/>
                <a:cs typeface="Arial"/>
              </a:rPr>
              <a:t>, which occurs only </a:t>
            </a:r>
            <a:r>
              <a:rPr lang="en-US" sz="2200" dirty="0" smtClean="0">
                <a:latin typeface="Arial"/>
                <a:cs typeface="Arial"/>
              </a:rPr>
              <a:t>when two </a:t>
            </a:r>
            <a:r>
              <a:rPr lang="en-US" sz="2200" dirty="0">
                <a:latin typeface="Arial"/>
                <a:cs typeface="Arial"/>
              </a:rPr>
              <a:t>different metals contact each other in the presence of an appropriate electrolyte.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96" y="3738920"/>
            <a:ext cx="4873119" cy="237942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Electrochemistry: Corrosion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3112" y="6240178"/>
            <a:ext cx="5970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Uniform </a:t>
            </a:r>
            <a:r>
              <a:rPr lang="en-US" dirty="0">
                <a:latin typeface="Arial"/>
                <a:cs typeface="Arial"/>
              </a:rPr>
              <a:t>C</a:t>
            </a:r>
            <a:r>
              <a:rPr lang="en-US" dirty="0" smtClean="0">
                <a:latin typeface="Arial"/>
                <a:cs typeface="Arial"/>
              </a:rPr>
              <a:t>orrosion     		Galvanic Corrosion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2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8000"/>
                </a:solidFill>
              </a:rPr>
              <a:t>Dependence of Cell Potential on </a:t>
            </a:r>
            <a:r>
              <a:rPr lang="en-US" dirty="0" smtClean="0">
                <a:solidFill>
                  <a:srgbClr val="008000"/>
                </a:solidFill>
              </a:rPr>
              <a:t>Concentration: </a:t>
            </a:r>
            <a:r>
              <a:rPr lang="en-US" dirty="0"/>
              <a:t>Nernst Equation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470" y="1388441"/>
            <a:ext cx="8460032" cy="5878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free-energy change, </a:t>
            </a:r>
            <a:r>
              <a:rPr lang="en-US" sz="2400" i="1" dirty="0"/>
              <a:t>Δ</a:t>
            </a:r>
            <a:r>
              <a:rPr lang="en-US" sz="2400" i="1" dirty="0" smtClean="0"/>
              <a:t>G</a:t>
            </a:r>
            <a:r>
              <a:rPr lang="en-US" sz="2400" dirty="0"/>
              <a:t>, is related to the standard free-energy </a:t>
            </a:r>
            <a:r>
              <a:rPr lang="en-US" sz="2400" dirty="0" smtClean="0"/>
              <a:t>change, </a:t>
            </a:r>
            <a:r>
              <a:rPr lang="en-US" sz="2400" i="1" dirty="0" smtClean="0"/>
              <a:t>ΔG</a:t>
            </a:r>
            <a:r>
              <a:rPr lang="en-US" sz="2400" i="1" dirty="0"/>
              <a:t>°</a:t>
            </a:r>
            <a:r>
              <a:rPr lang="en-US" sz="2400" dirty="0" smtClean="0"/>
              <a:t>, by the following equation</a:t>
            </a:r>
          </a:p>
          <a:p>
            <a:endParaRPr lang="en-US" sz="2400" dirty="0" smtClean="0"/>
          </a:p>
          <a:p>
            <a:pPr algn="ctr"/>
            <a:r>
              <a:rPr lang="en-US" sz="2400" i="1" dirty="0" err="1"/>
              <a:t>Δ</a:t>
            </a:r>
            <a:r>
              <a:rPr lang="de-DE" sz="2400" i="1" dirty="0" smtClean="0"/>
              <a:t>G </a:t>
            </a:r>
            <a:r>
              <a:rPr lang="de-DE" sz="2400" dirty="0"/>
              <a:t>=</a:t>
            </a:r>
            <a:r>
              <a:rPr lang="de-DE" sz="2400" dirty="0" smtClean="0"/>
              <a:t> </a:t>
            </a:r>
            <a:r>
              <a:rPr lang="en-US" sz="2400" i="1" dirty="0" err="1" smtClean="0"/>
              <a:t>Δ</a:t>
            </a:r>
            <a:r>
              <a:rPr lang="de-DE" sz="2400" i="1" dirty="0" smtClean="0"/>
              <a:t>G</a:t>
            </a:r>
            <a:r>
              <a:rPr lang="en-US" sz="2400" i="1" dirty="0"/>
              <a:t>°</a:t>
            </a:r>
            <a:r>
              <a:rPr lang="de-DE" sz="2400" dirty="0" smtClean="0"/>
              <a:t> + </a:t>
            </a:r>
            <a:r>
              <a:rPr lang="de-DE" sz="2400" i="1" dirty="0"/>
              <a:t>RT </a:t>
            </a:r>
            <a:r>
              <a:rPr lang="de-DE" sz="2400" dirty="0" err="1"/>
              <a:t>ln</a:t>
            </a:r>
            <a:r>
              <a:rPr lang="de-DE" sz="2400" dirty="0"/>
              <a:t> </a:t>
            </a:r>
            <a:r>
              <a:rPr lang="de-DE" sz="2400" i="1" dirty="0"/>
              <a:t>Q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Here </a:t>
            </a:r>
            <a:r>
              <a:rPr lang="en-US" sz="2400" i="1" dirty="0"/>
              <a:t>Q </a:t>
            </a:r>
            <a:r>
              <a:rPr lang="en-US" sz="2400" dirty="0"/>
              <a:t>is the thermodynamic reaction quotient. </a:t>
            </a:r>
            <a:r>
              <a:rPr lang="en-US" sz="2000" i="1" u="sng" dirty="0"/>
              <a:t>The reaction quotient has the </a:t>
            </a:r>
            <a:r>
              <a:rPr lang="en-US" sz="2000" i="1" u="sng" dirty="0" smtClean="0"/>
              <a:t>form of </a:t>
            </a:r>
            <a:r>
              <a:rPr lang="en-US" sz="2000" i="1" u="sng" dirty="0"/>
              <a:t>the equilibrium constant, except that the concentrations and gas pressures are </a:t>
            </a:r>
            <a:r>
              <a:rPr lang="en-US" sz="2000" i="1" u="sng" dirty="0" smtClean="0"/>
              <a:t>those that </a:t>
            </a:r>
            <a:r>
              <a:rPr lang="en-US" sz="2000" i="1" u="sng" dirty="0"/>
              <a:t>exist in a reaction mixture at a given </a:t>
            </a:r>
            <a:r>
              <a:rPr lang="en-US" sz="2000" i="1" u="sng" dirty="0" smtClean="0"/>
              <a:t>instant</a:t>
            </a:r>
            <a:r>
              <a:rPr lang="en-US" sz="2000" i="1" u="sng" dirty="0"/>
              <a:t>.</a:t>
            </a:r>
            <a:endParaRPr lang="en-US" sz="2000" i="1" u="sng" dirty="0" smtClean="0"/>
          </a:p>
          <a:p>
            <a:endParaRPr lang="en-US" sz="2400" dirty="0" smtClean="0"/>
          </a:p>
          <a:p>
            <a:r>
              <a:rPr lang="en-US" sz="2400" dirty="0" smtClean="0"/>
              <a:t>Substituting </a:t>
            </a:r>
            <a:r>
              <a:rPr lang="en-US" sz="2400" i="1" dirty="0"/>
              <a:t>Δ</a:t>
            </a:r>
            <a:r>
              <a:rPr lang="en-US" sz="2400" i="1" dirty="0" smtClean="0"/>
              <a:t>G </a:t>
            </a:r>
            <a:r>
              <a:rPr lang="en-US" sz="2400" dirty="0" smtClean="0"/>
              <a:t>= -</a:t>
            </a:r>
            <a:r>
              <a:rPr lang="en-US" sz="2400" i="1" dirty="0" err="1" smtClean="0"/>
              <a:t>nFE</a:t>
            </a:r>
            <a:r>
              <a:rPr lang="en-US" sz="2400" baseline="-25000" dirty="0" err="1" smtClean="0"/>
              <a:t>cell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i="1" dirty="0" smtClean="0"/>
              <a:t>ΔG</a:t>
            </a:r>
            <a:r>
              <a:rPr lang="en-US" sz="2400" i="1" dirty="0"/>
              <a:t>°</a:t>
            </a:r>
            <a:r>
              <a:rPr lang="en-US" sz="2400" dirty="0" smtClean="0"/>
              <a:t> = -</a:t>
            </a:r>
            <a:r>
              <a:rPr lang="en-US" sz="2400" i="1" dirty="0" err="1" smtClean="0"/>
              <a:t>nFE</a:t>
            </a:r>
            <a:r>
              <a:rPr lang="en-US" sz="2400" i="1" dirty="0" err="1"/>
              <a:t>°</a:t>
            </a:r>
            <a:r>
              <a:rPr lang="en-US" sz="2400" baseline="-25000" dirty="0" err="1" smtClean="0"/>
              <a:t>cell</a:t>
            </a:r>
            <a:r>
              <a:rPr lang="en-US" sz="2400" dirty="0" smtClean="0"/>
              <a:t> into </a:t>
            </a:r>
            <a:r>
              <a:rPr lang="en-US" sz="2400" dirty="0"/>
              <a:t>this </a:t>
            </a:r>
            <a:r>
              <a:rPr lang="en-US" sz="2400" dirty="0" smtClean="0"/>
              <a:t>equation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-</a:t>
            </a:r>
            <a:r>
              <a:rPr lang="en-US" sz="2400" i="1" dirty="0" err="1" smtClean="0"/>
              <a:t>nFE</a:t>
            </a:r>
            <a:r>
              <a:rPr lang="en-US" sz="2400" baseline="-25000" dirty="0" err="1" smtClean="0"/>
              <a:t>cell</a:t>
            </a:r>
            <a:r>
              <a:rPr lang="en-US" sz="2400" dirty="0" smtClean="0"/>
              <a:t> </a:t>
            </a:r>
            <a:r>
              <a:rPr lang="en-US" sz="2400" dirty="0"/>
              <a:t>=</a:t>
            </a:r>
            <a:r>
              <a:rPr lang="en-US" sz="2400" dirty="0" smtClean="0"/>
              <a:t> </a:t>
            </a:r>
            <a:r>
              <a:rPr lang="en-US" sz="2400" dirty="0"/>
              <a:t>-</a:t>
            </a:r>
            <a:r>
              <a:rPr lang="en-US" sz="2400" i="1" dirty="0" err="1" smtClean="0"/>
              <a:t>nFE</a:t>
            </a:r>
            <a:r>
              <a:rPr lang="en-US" sz="2400" i="1" dirty="0" err="1"/>
              <a:t>°</a:t>
            </a:r>
            <a:r>
              <a:rPr lang="en-US" sz="2400" baseline="-25000" dirty="0" err="1" smtClean="0"/>
              <a:t>cell</a:t>
            </a:r>
            <a:r>
              <a:rPr lang="en-US" sz="2400" dirty="0" smtClean="0"/>
              <a:t> + </a:t>
            </a:r>
            <a:r>
              <a:rPr lang="en-US" sz="2400" i="1" dirty="0"/>
              <a:t>RT </a:t>
            </a:r>
            <a:r>
              <a:rPr lang="en-US" sz="2400" dirty="0" err="1"/>
              <a:t>ln</a:t>
            </a:r>
            <a:r>
              <a:rPr lang="en-US" sz="2400" dirty="0"/>
              <a:t> </a:t>
            </a:r>
            <a:r>
              <a:rPr lang="en-US" sz="2400" i="1" dirty="0"/>
              <a:t>Q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7800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Nernst Equation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" y="1633012"/>
            <a:ext cx="8892810" cy="39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6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8" y="163714"/>
            <a:ext cx="8557891" cy="1308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67" y="2029948"/>
            <a:ext cx="8809082" cy="42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1755" y="1305795"/>
            <a:ext cx="844858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The pH of a solution can be obtained very accurately from cell </a:t>
            </a:r>
            <a:r>
              <a:rPr lang="en-US" sz="2200" dirty="0" smtClean="0"/>
              <a:t>potential measurements, using </a:t>
            </a:r>
            <a:r>
              <a:rPr lang="en-US" sz="2200" dirty="0"/>
              <a:t>the Nernst equation to relate cell potential to </a:t>
            </a:r>
            <a:r>
              <a:rPr lang="en-US" sz="2200" dirty="0" err="1"/>
              <a:t>pH</a:t>
            </a:r>
            <a:r>
              <a:rPr lang="en-US" sz="2200" dirty="0" err="1" smtClean="0"/>
              <a:t>.</a:t>
            </a:r>
            <a:endParaRPr lang="en-US" sz="2200" dirty="0" smtClean="0"/>
          </a:p>
          <a:p>
            <a:endParaRPr lang="en-US" sz="800" dirty="0" smtClean="0"/>
          </a:p>
          <a:p>
            <a:pPr marL="285750" indent="-285750">
              <a:buFontTx/>
              <a:buChar char="-"/>
            </a:pPr>
            <a:r>
              <a:rPr lang="en-US" sz="2200" dirty="0" smtClean="0"/>
              <a:t>Use </a:t>
            </a:r>
            <a:r>
              <a:rPr lang="en-US" sz="2200" dirty="0"/>
              <a:t>the test solution as the electrolyte for a hydrogen electrode and </a:t>
            </a:r>
            <a:r>
              <a:rPr lang="en-US" sz="2200" dirty="0" smtClean="0"/>
              <a:t>bubble in </a:t>
            </a:r>
            <a:r>
              <a:rPr lang="en-US" sz="2200" dirty="0"/>
              <a:t>hydrogen gas at 1 atm</a:t>
            </a:r>
            <a:r>
              <a:rPr lang="en-US" sz="22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2200" dirty="0"/>
              <a:t>C</a:t>
            </a:r>
            <a:r>
              <a:rPr lang="en-US" sz="2200" dirty="0" smtClean="0"/>
              <a:t>onnect the </a:t>
            </a:r>
            <a:r>
              <a:rPr lang="en-US" sz="2200" dirty="0"/>
              <a:t>hydrogen electrode to a standard zinc </a:t>
            </a:r>
            <a:r>
              <a:rPr lang="en-US" sz="2200" dirty="0" smtClean="0"/>
              <a:t>electrode.</a:t>
            </a:r>
            <a:endParaRPr lang="en-US" sz="2200" dirty="0"/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cell reaction </a:t>
            </a:r>
            <a:r>
              <a:rPr lang="en-US" sz="2200" dirty="0" smtClean="0"/>
              <a:t>is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cell potential depends on the hydrogen-ion concentration of the test solution</a:t>
            </a:r>
            <a:r>
              <a:rPr lang="en-US" sz="2200" dirty="0" smtClean="0"/>
              <a:t>, according </a:t>
            </a:r>
            <a:r>
              <a:rPr lang="en-US" sz="2200" dirty="0"/>
              <a:t>to the Nernst equation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75" y="3302587"/>
            <a:ext cx="5692782" cy="359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25" y="4295347"/>
            <a:ext cx="6893806" cy="374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95" y="5701408"/>
            <a:ext cx="2622925" cy="70996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7924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Determination of pH</a:t>
            </a:r>
          </a:p>
        </p:txBody>
      </p:sp>
    </p:spTree>
    <p:extLst>
      <p:ext uri="{BB962C8B-B14F-4D97-AF65-F5344CB8AC3E}">
        <p14:creationId xmlns:p14="http://schemas.microsoft.com/office/powerpoint/2010/main" val="46301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199" y="2128160"/>
            <a:ext cx="8364111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Substituting </a:t>
            </a:r>
            <a:r>
              <a:rPr lang="en-US" sz="2000" dirty="0" smtClean="0"/>
              <a:t>Q and </a:t>
            </a:r>
            <a:r>
              <a:rPr lang="en-US" sz="2000" i="1" dirty="0" err="1"/>
              <a:t>E°</a:t>
            </a:r>
            <a:r>
              <a:rPr lang="en-US" sz="2000" baseline="-25000" dirty="0" err="1" smtClean="0"/>
              <a:t>cell</a:t>
            </a:r>
            <a:r>
              <a:rPr lang="en-US" sz="2000" dirty="0" smtClean="0"/>
              <a:t> (= 0.76 V) into the Nernst </a:t>
            </a:r>
            <a:r>
              <a:rPr lang="en-US" sz="2000" dirty="0"/>
              <a:t>equation</a:t>
            </a:r>
            <a:r>
              <a:rPr lang="en-US" sz="2000" dirty="0" smtClean="0"/>
              <a:t>,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where </a:t>
            </a:r>
            <a:r>
              <a:rPr lang="en-US" sz="2000" dirty="0"/>
              <a:t>[</a:t>
            </a:r>
            <a:r>
              <a:rPr lang="en-US" sz="2000" dirty="0" smtClean="0"/>
              <a:t>H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] </a:t>
            </a:r>
            <a:r>
              <a:rPr lang="en-US" sz="2000" dirty="0"/>
              <a:t>is the hydrogen-ion concentration of the test solution.</a:t>
            </a:r>
          </a:p>
          <a:p>
            <a:endParaRPr lang="en-US" sz="800" dirty="0" smtClean="0"/>
          </a:p>
          <a:p>
            <a:r>
              <a:rPr lang="en-US" sz="2000" dirty="0" smtClean="0"/>
              <a:t>To </a:t>
            </a:r>
            <a:r>
              <a:rPr lang="en-US" sz="2000" dirty="0"/>
              <a:t>obtain the relationship between the cell potential (</a:t>
            </a:r>
            <a:r>
              <a:rPr lang="en-US" sz="2000" i="1" dirty="0" err="1"/>
              <a:t>E</a:t>
            </a:r>
            <a:r>
              <a:rPr lang="en-US" sz="2000" baseline="-25000" dirty="0" err="1"/>
              <a:t>cell</a:t>
            </a:r>
            <a:r>
              <a:rPr lang="en-US" sz="2000" dirty="0"/>
              <a:t>) and pH, you </a:t>
            </a:r>
            <a:r>
              <a:rPr lang="en-US" sz="2000" dirty="0" smtClean="0"/>
              <a:t>substitute the </a:t>
            </a:r>
            <a:r>
              <a:rPr lang="en-US" sz="2000" dirty="0"/>
              <a:t>following into the preceding equation: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The result </a:t>
            </a:r>
            <a:r>
              <a:rPr lang="en-US" sz="2000" dirty="0" smtClean="0"/>
              <a:t>is</a:t>
            </a:r>
          </a:p>
          <a:p>
            <a:endParaRPr lang="en-US" sz="2000" dirty="0"/>
          </a:p>
          <a:p>
            <a:endParaRPr lang="en-US" sz="500" dirty="0" smtClean="0"/>
          </a:p>
          <a:p>
            <a:r>
              <a:rPr lang="en-US" sz="2000" dirty="0" smtClean="0"/>
              <a:t>Which </a:t>
            </a:r>
            <a:r>
              <a:rPr lang="en-US" sz="2000" dirty="0"/>
              <a:t>you can rearrange to give the pH directly in terms of the cell potential: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095" y="1324985"/>
            <a:ext cx="2429657" cy="657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50" y="2794534"/>
            <a:ext cx="5734196" cy="598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95" y="4566632"/>
            <a:ext cx="2070731" cy="418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570" y="5402664"/>
            <a:ext cx="3036037" cy="294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019" y="6208047"/>
            <a:ext cx="1948246" cy="6159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924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Determination of pH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977" y="1435791"/>
            <a:ext cx="2113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Reaction quotient,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27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7" y="151863"/>
            <a:ext cx="2826931" cy="65853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04193" y="1332075"/>
            <a:ext cx="556897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hydrogen electrode is seldom employed in routine laboratory work, </a:t>
            </a:r>
            <a:r>
              <a:rPr lang="en-US" sz="2000" dirty="0" smtClean="0"/>
              <a:t>because it </a:t>
            </a:r>
            <a:r>
              <a:rPr lang="en-US" sz="2000" dirty="0"/>
              <a:t>is awkward to use. </a:t>
            </a:r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is often replaced by a </a:t>
            </a:r>
            <a:r>
              <a:rPr lang="en-US" sz="2000" i="1" dirty="0">
                <a:solidFill>
                  <a:srgbClr val="008000"/>
                </a:solidFill>
              </a:rPr>
              <a:t>glass electrode</a:t>
            </a:r>
            <a:r>
              <a:rPr lang="en-US" sz="2000" i="1" dirty="0"/>
              <a:t>. </a:t>
            </a:r>
            <a:r>
              <a:rPr lang="en-US" sz="2000" dirty="0"/>
              <a:t>This compact </a:t>
            </a:r>
            <a:r>
              <a:rPr lang="en-US" sz="2000" dirty="0" smtClean="0"/>
              <a:t>electrode consists </a:t>
            </a:r>
            <a:r>
              <a:rPr lang="en-US" sz="2000" dirty="0"/>
              <a:t>of a </a:t>
            </a:r>
            <a:r>
              <a:rPr lang="en-US" sz="2000" dirty="0">
                <a:solidFill>
                  <a:srgbClr val="008000"/>
                </a:solidFill>
              </a:rPr>
              <a:t>silver wire coated with silver chloride immersed in </a:t>
            </a:r>
            <a:r>
              <a:rPr lang="en-US" sz="2000" dirty="0" smtClean="0">
                <a:solidFill>
                  <a:srgbClr val="008000"/>
                </a:solidFill>
              </a:rPr>
              <a:t>a solution </a:t>
            </a:r>
            <a:r>
              <a:rPr lang="en-US" sz="2000" dirty="0">
                <a:solidFill>
                  <a:srgbClr val="008000"/>
                </a:solidFill>
              </a:rPr>
              <a:t>of dilute hydrochloric acid</a:t>
            </a:r>
            <a:r>
              <a:rPr lang="en-US" sz="2000" dirty="0"/>
              <a:t>. The electrode solution is separated from the </a:t>
            </a:r>
            <a:r>
              <a:rPr lang="en-US" sz="2000" dirty="0" smtClean="0"/>
              <a:t>test solution </a:t>
            </a:r>
            <a:r>
              <a:rPr lang="en-US" sz="2000" dirty="0"/>
              <a:t>by a thin </a:t>
            </a:r>
            <a:r>
              <a:rPr lang="en-US" sz="2000" dirty="0">
                <a:solidFill>
                  <a:srgbClr val="008000"/>
                </a:solidFill>
              </a:rPr>
              <a:t>glass membrane</a:t>
            </a:r>
            <a:r>
              <a:rPr lang="en-US" sz="2000" dirty="0"/>
              <a:t>, which </a:t>
            </a:r>
            <a:r>
              <a:rPr lang="en-US" sz="2000" dirty="0">
                <a:solidFill>
                  <a:srgbClr val="008000"/>
                </a:solidFill>
              </a:rPr>
              <a:t>develops a potential across it depending </a:t>
            </a:r>
            <a:r>
              <a:rPr lang="en-US" sz="2000" dirty="0" smtClean="0">
                <a:solidFill>
                  <a:srgbClr val="008000"/>
                </a:solidFill>
              </a:rPr>
              <a:t>on the </a:t>
            </a:r>
            <a:r>
              <a:rPr lang="en-US" sz="2000" dirty="0">
                <a:solidFill>
                  <a:srgbClr val="008000"/>
                </a:solidFill>
              </a:rPr>
              <a:t>hydrogen-ion concentrations on its inner and outer surfaces</a:t>
            </a:r>
            <a:r>
              <a:rPr lang="en-US" sz="2000" dirty="0"/>
              <a:t>. A </a:t>
            </a:r>
            <a:r>
              <a:rPr lang="en-US" sz="2000" dirty="0">
                <a:solidFill>
                  <a:srgbClr val="008000"/>
                </a:solidFill>
              </a:rPr>
              <a:t>mercury–mercury(I)</a:t>
            </a:r>
          </a:p>
          <a:p>
            <a:r>
              <a:rPr lang="en-US" sz="2000" dirty="0">
                <a:solidFill>
                  <a:srgbClr val="008000"/>
                </a:solidFill>
              </a:rPr>
              <a:t>chloride (calomel) electrode is often used as the other electrode</a:t>
            </a:r>
            <a:r>
              <a:rPr lang="en-US" sz="2000" dirty="0"/>
              <a:t>. The cell </a:t>
            </a:r>
            <a:r>
              <a:rPr lang="en-US" sz="2000" dirty="0" smtClean="0"/>
              <a:t>potential depends </a:t>
            </a:r>
            <a:r>
              <a:rPr lang="en-US" sz="2000" dirty="0"/>
              <a:t>linearly on the </a:t>
            </a:r>
            <a:r>
              <a:rPr lang="en-US" sz="2000" dirty="0" err="1"/>
              <a:t>pH.</a:t>
            </a:r>
            <a:r>
              <a:rPr lang="en-US" sz="2000" dirty="0"/>
              <a:t> In a common arrangement, the cell potential is </a:t>
            </a:r>
            <a:r>
              <a:rPr lang="en-US" sz="2000" dirty="0" smtClean="0"/>
              <a:t>measured with </a:t>
            </a:r>
            <a:r>
              <a:rPr lang="en-US" sz="2000" dirty="0"/>
              <a:t>a voltmeter that reads pH </a:t>
            </a:r>
            <a:r>
              <a:rPr lang="en-US" sz="2000" dirty="0" smtClean="0"/>
              <a:t>directly.</a:t>
            </a:r>
            <a:endParaRPr lang="en-US" sz="2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924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Glass Electrode: pH Meter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9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6" y="483204"/>
            <a:ext cx="4563467" cy="627815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31208"/>
            <a:ext cx="8229600" cy="1143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8000"/>
                </a:solidFill>
              </a:rPr>
              <a:t>Commercial Voltaic Cells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78552" y="1901641"/>
            <a:ext cx="3608248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Flashlights and </a:t>
            </a:r>
            <a:r>
              <a:rPr lang="en-US" sz="2200" dirty="0"/>
              <a:t>radios are examples of devices that are often powered by the zinc–carbon, </a:t>
            </a:r>
            <a:r>
              <a:rPr lang="en-US" sz="2200" dirty="0" smtClean="0"/>
              <a:t>or </a:t>
            </a:r>
            <a:r>
              <a:rPr lang="en-US" sz="2200" dirty="0" err="1" smtClean="0"/>
              <a:t>Leclanché</a:t>
            </a:r>
            <a:r>
              <a:rPr lang="en-US" sz="2200" dirty="0"/>
              <a:t>, dry </a:t>
            </a:r>
            <a:r>
              <a:rPr lang="en-US" sz="2200" dirty="0" smtClean="0"/>
              <a:t>cell.</a:t>
            </a:r>
          </a:p>
          <a:p>
            <a:r>
              <a:rPr lang="en-US" sz="2200" dirty="0" smtClean="0"/>
              <a:t> </a:t>
            </a:r>
          </a:p>
          <a:p>
            <a:r>
              <a:rPr lang="en-US" sz="2200" i="1" dirty="0" smtClean="0"/>
              <a:t>This </a:t>
            </a:r>
            <a:r>
              <a:rPr lang="en-US" sz="2200" i="1" dirty="0"/>
              <a:t>voltaic cell has a zinc can as the anode; </a:t>
            </a:r>
            <a:r>
              <a:rPr lang="en-US" sz="2200" i="1" dirty="0" smtClean="0"/>
              <a:t>a graphite </a:t>
            </a:r>
            <a:r>
              <a:rPr lang="en-US" sz="2200" i="1" dirty="0"/>
              <a:t>rod in the center, surrounded by a paste of manganese dioxide, </a:t>
            </a:r>
            <a:r>
              <a:rPr lang="en-US" sz="2200" i="1" dirty="0" smtClean="0"/>
              <a:t>ammonium and zinc chlorides</a:t>
            </a:r>
            <a:r>
              <a:rPr lang="en-US" sz="2200" i="1" dirty="0"/>
              <a:t>, and carbon black, is the cathode.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7234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31208"/>
            <a:ext cx="8229600" cy="1143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8000"/>
                </a:solidFill>
              </a:rPr>
              <a:t>Commercial Voltaic Cells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2" y="1954000"/>
            <a:ext cx="7261361" cy="707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2" y="5317669"/>
            <a:ext cx="7509850" cy="7246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311089"/>
            <a:ext cx="8229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The electrode reactions are </a:t>
            </a:r>
            <a:r>
              <a:rPr lang="en-US" sz="2100" dirty="0" smtClean="0"/>
              <a:t>complicated but </a:t>
            </a:r>
            <a:r>
              <a:rPr lang="en-US" sz="2100" dirty="0"/>
              <a:t>are approximately these:</a:t>
            </a:r>
          </a:p>
        </p:txBody>
      </p:sp>
      <p:sp>
        <p:nvSpPr>
          <p:cNvPr id="8" name="Rectangle 7"/>
          <p:cNvSpPr/>
          <p:nvPr/>
        </p:nvSpPr>
        <p:spPr>
          <a:xfrm>
            <a:off x="345123" y="3021680"/>
            <a:ext cx="8521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The voltage of this dry cell is initially about 1.5 V, but it decreases as current is </a:t>
            </a:r>
            <a:r>
              <a:rPr lang="en-US" sz="2100" dirty="0" smtClean="0"/>
              <a:t>drawn off</a:t>
            </a:r>
            <a:r>
              <a:rPr lang="en-US" sz="2100" dirty="0"/>
              <a:t>. The voltage also deteriorates rapidly in cold weather</a:t>
            </a:r>
            <a:r>
              <a:rPr lang="en-US" sz="2100" dirty="0" smtClean="0"/>
              <a:t>.</a:t>
            </a:r>
            <a:endParaRPr lang="en-US" sz="2100" dirty="0"/>
          </a:p>
          <a:p>
            <a:endParaRPr lang="en-US" sz="2100" dirty="0" smtClean="0"/>
          </a:p>
          <a:p>
            <a:r>
              <a:rPr lang="en-US" sz="2100" dirty="0" smtClean="0"/>
              <a:t>An </a:t>
            </a:r>
            <a:r>
              <a:rPr lang="en-US" sz="2100" dirty="0">
                <a:solidFill>
                  <a:srgbClr val="008000"/>
                </a:solidFill>
              </a:rPr>
              <a:t>alkaline dry </a:t>
            </a:r>
            <a:r>
              <a:rPr lang="en-US" sz="2100" dirty="0" smtClean="0">
                <a:solidFill>
                  <a:srgbClr val="008000"/>
                </a:solidFill>
              </a:rPr>
              <a:t>cell </a:t>
            </a:r>
            <a:r>
              <a:rPr lang="en-US" sz="2100" dirty="0"/>
              <a:t>is </a:t>
            </a:r>
            <a:r>
              <a:rPr lang="en-US" sz="2100" i="1" dirty="0"/>
              <a:t>similar to the </a:t>
            </a:r>
            <a:r>
              <a:rPr lang="en-US" sz="2100" i="1" dirty="0" err="1"/>
              <a:t>Leclanché</a:t>
            </a:r>
            <a:r>
              <a:rPr lang="en-US" sz="2100" i="1" dirty="0"/>
              <a:t> cell, but it </a:t>
            </a:r>
            <a:r>
              <a:rPr lang="en-US" sz="2100" i="1" dirty="0" smtClean="0"/>
              <a:t>has potassium </a:t>
            </a:r>
            <a:r>
              <a:rPr lang="en-US" sz="2100" i="1" dirty="0"/>
              <a:t>hydroxide in place of ammonium chloride. </a:t>
            </a:r>
            <a:r>
              <a:rPr lang="en-US" sz="2100" dirty="0"/>
              <a:t>This cell performs better </a:t>
            </a:r>
            <a:r>
              <a:rPr lang="en-US" sz="2100" dirty="0" smtClean="0"/>
              <a:t>under current </a:t>
            </a:r>
            <a:r>
              <a:rPr lang="en-US" sz="2100" dirty="0"/>
              <a:t>drain and in cold weather.</a:t>
            </a:r>
          </a:p>
        </p:txBody>
      </p:sp>
    </p:spTree>
    <p:extLst>
      <p:ext uri="{BB962C8B-B14F-4D97-AF65-F5344CB8AC3E}">
        <p14:creationId xmlns:p14="http://schemas.microsoft.com/office/powerpoint/2010/main" val="24987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31208"/>
            <a:ext cx="8229600" cy="1143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8000"/>
                </a:solidFill>
              </a:rPr>
              <a:t>Commercial Voltaic Cells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159223"/>
            <a:ext cx="8229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L</a:t>
            </a:r>
            <a:r>
              <a:rPr lang="en-US" sz="2200" dirty="0" smtClean="0">
                <a:solidFill>
                  <a:srgbClr val="008000"/>
                </a:solidFill>
              </a:rPr>
              <a:t>ithium</a:t>
            </a:r>
            <a:r>
              <a:rPr lang="en-US" sz="2200" dirty="0">
                <a:solidFill>
                  <a:srgbClr val="008000"/>
                </a:solidFill>
              </a:rPr>
              <a:t>–iodine battery</a:t>
            </a:r>
            <a:r>
              <a:rPr lang="en-US" sz="2200" dirty="0" smtClean="0"/>
              <a:t>, </a:t>
            </a:r>
            <a:r>
              <a:rPr lang="en-US" sz="2200" i="1" dirty="0" smtClean="0"/>
              <a:t>a </a:t>
            </a:r>
            <a:r>
              <a:rPr lang="en-US" sz="2200" i="1" dirty="0"/>
              <a:t>voltaic cell in which the anode is lithium metal and the cathode is an I</a:t>
            </a:r>
            <a:r>
              <a:rPr lang="en-US" sz="2200" i="1" baseline="-25000" dirty="0"/>
              <a:t>2</a:t>
            </a:r>
            <a:r>
              <a:rPr lang="en-US" sz="2200" i="1" dirty="0"/>
              <a:t> </a:t>
            </a:r>
            <a:r>
              <a:rPr lang="en-US" sz="2200" i="1" dirty="0" smtClean="0"/>
              <a:t>complex.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301121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100" dirty="0" smtClean="0"/>
              <a:t>These </a:t>
            </a:r>
            <a:r>
              <a:rPr lang="en-US" sz="2100" dirty="0">
                <a:solidFill>
                  <a:srgbClr val="008000"/>
                </a:solidFill>
              </a:rPr>
              <a:t>solid-state electrodes </a:t>
            </a:r>
            <a:r>
              <a:rPr lang="en-US" sz="2100" dirty="0"/>
              <a:t>are separated by thin crystalline layer of </a:t>
            </a:r>
            <a:r>
              <a:rPr lang="en-US" sz="2100" dirty="0" smtClean="0"/>
              <a:t>lithium Iodide. </a:t>
            </a:r>
          </a:p>
          <a:p>
            <a:pPr marL="285750" indent="-285750">
              <a:buFontTx/>
              <a:buChar char="-"/>
            </a:pPr>
            <a:r>
              <a:rPr lang="en-US" sz="2100" dirty="0" smtClean="0"/>
              <a:t>Current </a:t>
            </a:r>
            <a:r>
              <a:rPr lang="en-US" sz="2100" dirty="0"/>
              <a:t>is carried through the crystal by diffusion of </a:t>
            </a:r>
            <a:r>
              <a:rPr lang="en-US" sz="2100" dirty="0" smtClean="0"/>
              <a:t>Li</a:t>
            </a:r>
            <a:r>
              <a:rPr lang="en-US" sz="2100" baseline="30000" dirty="0" smtClean="0"/>
              <a:t>+</a:t>
            </a:r>
            <a:r>
              <a:rPr lang="en-US" sz="2100" dirty="0" smtClean="0"/>
              <a:t> </a:t>
            </a:r>
            <a:r>
              <a:rPr lang="en-US" sz="2100" dirty="0"/>
              <a:t>ions</a:t>
            </a:r>
            <a:r>
              <a:rPr lang="en-US" sz="2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2100" dirty="0" smtClean="0"/>
              <a:t>Although </a:t>
            </a:r>
            <a:r>
              <a:rPr lang="en-US" sz="2100" dirty="0"/>
              <a:t>the cell has high resistance and therefore low current, the battery is very reliable and is used to power heart pacemakers. </a:t>
            </a:r>
            <a:r>
              <a:rPr lang="en-US" sz="2100" dirty="0" smtClean="0"/>
              <a:t>The </a:t>
            </a:r>
            <a:r>
              <a:rPr lang="en-US" sz="2100" dirty="0"/>
              <a:t>battery is implanted within </a:t>
            </a:r>
            <a:r>
              <a:rPr lang="en-US" sz="2100" dirty="0" smtClean="0"/>
              <a:t>the patient’s </a:t>
            </a:r>
            <a:r>
              <a:rPr lang="en-US" sz="2100" dirty="0"/>
              <a:t>chest and lasts about ten years before it has to be replaced.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835" y="2266340"/>
            <a:ext cx="3825398" cy="43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5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2" y="3672558"/>
            <a:ext cx="8620969" cy="78951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31208"/>
            <a:ext cx="8229600" cy="1143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8000"/>
                </a:solidFill>
              </a:rPr>
              <a:t>Commercial Voltaic Cells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5562" y="1025620"/>
            <a:ext cx="8620969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Once a dry cell is completely discharged (has come to equilibrium), the cell is </a:t>
            </a:r>
            <a:r>
              <a:rPr lang="en-US" sz="2100" dirty="0" smtClean="0"/>
              <a:t>not easily </a:t>
            </a:r>
            <a:r>
              <a:rPr lang="en-US" sz="2100" dirty="0"/>
              <a:t>reversed, or recharged, and is normally discarded. Some types of cells </a:t>
            </a:r>
            <a:r>
              <a:rPr lang="en-US" sz="2100" dirty="0" smtClean="0"/>
              <a:t>are </a:t>
            </a:r>
            <a:r>
              <a:rPr lang="en-US" sz="2100" dirty="0" smtClean="0">
                <a:solidFill>
                  <a:srgbClr val="008000"/>
                </a:solidFill>
              </a:rPr>
              <a:t>rechargeable </a:t>
            </a:r>
            <a:r>
              <a:rPr lang="en-US" sz="2100" dirty="0">
                <a:solidFill>
                  <a:srgbClr val="008000"/>
                </a:solidFill>
              </a:rPr>
              <a:t>after use</a:t>
            </a:r>
            <a:r>
              <a:rPr lang="en-US" sz="2100" dirty="0"/>
              <a:t>, however. </a:t>
            </a:r>
            <a:endParaRPr lang="en-US" sz="2100" dirty="0" smtClean="0"/>
          </a:p>
          <a:p>
            <a:endParaRPr lang="en-US" sz="800" dirty="0"/>
          </a:p>
          <a:p>
            <a:r>
              <a:rPr lang="en-US" sz="2100" i="1" dirty="0">
                <a:solidFill>
                  <a:srgbClr val="008000"/>
                </a:solidFill>
              </a:rPr>
              <a:t>L</a:t>
            </a:r>
            <a:r>
              <a:rPr lang="en-US" sz="2100" i="1" dirty="0" smtClean="0">
                <a:solidFill>
                  <a:srgbClr val="008000"/>
                </a:solidFill>
              </a:rPr>
              <a:t>ead </a:t>
            </a:r>
            <a:r>
              <a:rPr lang="en-US" sz="2100" i="1" dirty="0">
                <a:solidFill>
                  <a:srgbClr val="008000"/>
                </a:solidFill>
              </a:rPr>
              <a:t>storage </a:t>
            </a:r>
            <a:r>
              <a:rPr lang="en-US" sz="2100" i="1" dirty="0" smtClean="0">
                <a:solidFill>
                  <a:srgbClr val="008000"/>
                </a:solidFill>
              </a:rPr>
              <a:t>cell </a:t>
            </a:r>
            <a:r>
              <a:rPr lang="en-US" sz="2100" i="1" dirty="0"/>
              <a:t>consists of electrodes of lead alloy grids; one electrode is packed with </a:t>
            </a:r>
            <a:r>
              <a:rPr lang="en-US" sz="2100" i="1" dirty="0" smtClean="0"/>
              <a:t>a spongy </a:t>
            </a:r>
            <a:r>
              <a:rPr lang="en-US" sz="2100" i="1" dirty="0"/>
              <a:t>lead to form the anode, and the other electrode is packed with lead </a:t>
            </a:r>
            <a:r>
              <a:rPr lang="en-US" sz="2100" i="1" dirty="0" smtClean="0"/>
              <a:t>dioxide to </a:t>
            </a:r>
            <a:r>
              <a:rPr lang="en-US" sz="2100" i="1" dirty="0"/>
              <a:t>form the </a:t>
            </a:r>
            <a:r>
              <a:rPr lang="en-US" sz="2100" i="1" dirty="0" smtClean="0"/>
              <a:t>cathode. </a:t>
            </a:r>
          </a:p>
          <a:p>
            <a:endParaRPr lang="en-US" sz="800" i="1" dirty="0" smtClean="0"/>
          </a:p>
          <a:p>
            <a:r>
              <a:rPr lang="en-US" sz="2100" dirty="0" smtClean="0"/>
              <a:t>The </a:t>
            </a:r>
            <a:r>
              <a:rPr lang="en-US" sz="2100" dirty="0"/>
              <a:t>half-cell reactions during discharge </a:t>
            </a:r>
            <a:r>
              <a:rPr lang="en-US" sz="2100" dirty="0" smtClean="0"/>
              <a:t>are</a:t>
            </a:r>
          </a:p>
          <a:p>
            <a:endParaRPr lang="en-US" sz="2100" dirty="0"/>
          </a:p>
          <a:p>
            <a:endParaRPr lang="en-US" sz="2100" dirty="0" smtClean="0"/>
          </a:p>
          <a:p>
            <a:endParaRPr lang="en-US" sz="2100" dirty="0"/>
          </a:p>
          <a:p>
            <a:endParaRPr lang="en-US" sz="800" dirty="0" smtClean="0"/>
          </a:p>
          <a:p>
            <a:r>
              <a:rPr lang="en-US" sz="2100" dirty="0"/>
              <a:t>After the lead storage battery is discharged, it is recharged from an external </a:t>
            </a:r>
            <a:r>
              <a:rPr lang="en-US" sz="2100" dirty="0" smtClean="0"/>
              <a:t>electric current</a:t>
            </a:r>
            <a:r>
              <a:rPr lang="en-US" sz="2100" dirty="0"/>
              <a:t>. The previous </a:t>
            </a:r>
            <a:r>
              <a:rPr lang="en-US" sz="2100" dirty="0">
                <a:solidFill>
                  <a:srgbClr val="008000"/>
                </a:solidFill>
              </a:rPr>
              <a:t>half-reactions are reversed</a:t>
            </a:r>
            <a:r>
              <a:rPr lang="en-US" sz="2100" dirty="0"/>
              <a:t>. Some water is decomposed </a:t>
            </a:r>
            <a:r>
              <a:rPr lang="en-US" sz="2100" dirty="0" smtClean="0"/>
              <a:t>into hydrogen </a:t>
            </a:r>
            <a:r>
              <a:rPr lang="en-US" sz="2100" dirty="0"/>
              <a:t>and oxygen gas during this recharging, so </a:t>
            </a:r>
            <a:r>
              <a:rPr lang="en-US" sz="2100" dirty="0">
                <a:solidFill>
                  <a:srgbClr val="008000"/>
                </a:solidFill>
              </a:rPr>
              <a:t>more water </a:t>
            </a:r>
            <a:r>
              <a:rPr lang="en-US" sz="2100" dirty="0" smtClean="0">
                <a:solidFill>
                  <a:srgbClr val="008000"/>
                </a:solidFill>
              </a:rPr>
              <a:t>have </a:t>
            </a:r>
            <a:r>
              <a:rPr lang="en-US" sz="2100" dirty="0">
                <a:solidFill>
                  <a:srgbClr val="008000"/>
                </a:solidFill>
              </a:rPr>
              <a:t>to be </a:t>
            </a:r>
            <a:r>
              <a:rPr lang="en-US" sz="2100" dirty="0" smtClean="0">
                <a:solidFill>
                  <a:srgbClr val="008000"/>
                </a:solidFill>
              </a:rPr>
              <a:t>added at </a:t>
            </a:r>
            <a:r>
              <a:rPr lang="en-US" sz="2100" dirty="0">
                <a:solidFill>
                  <a:srgbClr val="008000"/>
                </a:solidFill>
              </a:rPr>
              <a:t>intervals</a:t>
            </a:r>
            <a:r>
              <a:rPr lang="en-US" sz="2100" dirty="0"/>
              <a:t>. </a:t>
            </a:r>
            <a:endParaRPr lang="en-US" sz="2100" dirty="0" smtClean="0"/>
          </a:p>
          <a:p>
            <a:r>
              <a:rPr lang="en-US" sz="2100" i="1" dirty="0" smtClean="0"/>
              <a:t>Maintenance-free </a:t>
            </a:r>
            <a:r>
              <a:rPr lang="en-US" sz="2100" dirty="0" smtClean="0"/>
              <a:t>batteries </a:t>
            </a:r>
            <a:r>
              <a:rPr lang="en-US" sz="2100" dirty="0"/>
              <a:t>are </a:t>
            </a:r>
            <a:r>
              <a:rPr lang="en-US" sz="2100" dirty="0" smtClean="0"/>
              <a:t>sealed and consists </a:t>
            </a:r>
            <a:r>
              <a:rPr lang="en-US" sz="2100" dirty="0"/>
              <a:t>the calcium–lead </a:t>
            </a:r>
            <a:r>
              <a:rPr lang="en-US" sz="2100" dirty="0" smtClean="0"/>
              <a:t>alloy that </a:t>
            </a:r>
            <a:r>
              <a:rPr lang="en-US" sz="2100" dirty="0"/>
              <a:t>resists the decomposition of </a:t>
            </a:r>
            <a:r>
              <a:rPr lang="en-US" sz="2100" dirty="0" smtClean="0"/>
              <a:t>water.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1819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Oxidation–Reduction Reactions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1" y="1425241"/>
            <a:ext cx="8229600" cy="523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What happens to a piece of steel that sits outside</a:t>
            </a:r>
            <a:r>
              <a:rPr lang="en-US" sz="2200" dirty="0" smtClean="0">
                <a:latin typeface="Arial"/>
                <a:cs typeface="Arial"/>
              </a:rPr>
              <a:t>, unprotected</a:t>
            </a:r>
            <a:r>
              <a:rPr lang="en-US" sz="2200" dirty="0">
                <a:latin typeface="Arial"/>
                <a:cs typeface="Arial"/>
              </a:rPr>
              <a:t>? </a:t>
            </a: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Lucida Grande"/>
              <a:buChar char="-"/>
            </a:pPr>
            <a:r>
              <a:rPr lang="en-US" sz="2200" dirty="0" smtClean="0">
                <a:latin typeface="Arial"/>
                <a:cs typeface="Arial"/>
              </a:rPr>
              <a:t>In </a:t>
            </a:r>
            <a:r>
              <a:rPr lang="en-US" sz="2200" dirty="0">
                <a:latin typeface="Arial"/>
                <a:cs typeface="Arial"/>
              </a:rPr>
              <a:t>most locations, </a:t>
            </a:r>
            <a:r>
              <a:rPr lang="en-US" sz="2200" dirty="0" smtClean="0">
                <a:latin typeface="Arial"/>
                <a:cs typeface="Arial"/>
              </a:rPr>
              <a:t>it rusts</a:t>
            </a:r>
            <a:r>
              <a:rPr lang="en-US" sz="2200" dirty="0">
                <a:latin typeface="Arial"/>
                <a:cs typeface="Arial"/>
              </a:rPr>
              <a:t>. </a:t>
            </a:r>
            <a:endParaRPr lang="en-US" sz="2200" dirty="0" smtClean="0">
              <a:latin typeface="Arial"/>
              <a:cs typeface="Arial"/>
            </a:endParaRPr>
          </a:p>
          <a:p>
            <a:endParaRPr lang="en-US" sz="16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Would </a:t>
            </a:r>
            <a:r>
              <a:rPr lang="en-US" sz="2200" dirty="0">
                <a:latin typeface="Arial"/>
                <a:cs typeface="Arial"/>
              </a:rPr>
              <a:t>you expect to observe the same thing if that piece of steel were inside </a:t>
            </a:r>
            <a:r>
              <a:rPr lang="en-US" sz="2200" dirty="0" smtClean="0">
                <a:latin typeface="Arial"/>
                <a:cs typeface="Arial"/>
              </a:rPr>
              <a:t>a house </a:t>
            </a:r>
            <a:r>
              <a:rPr lang="en-US" sz="2200" dirty="0">
                <a:latin typeface="Arial"/>
                <a:cs typeface="Arial"/>
              </a:rPr>
              <a:t>or in a desert? </a:t>
            </a: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Lucida Grande"/>
              <a:buChar char="-"/>
            </a:pPr>
            <a:r>
              <a:rPr lang="en-US" sz="2200" dirty="0" smtClean="0">
                <a:latin typeface="Arial"/>
                <a:cs typeface="Arial"/>
              </a:rPr>
              <a:t>Perhaps </a:t>
            </a:r>
            <a:r>
              <a:rPr lang="en-US" sz="2200" dirty="0">
                <a:latin typeface="Arial"/>
                <a:cs typeface="Arial"/>
              </a:rPr>
              <a:t>not. </a:t>
            </a:r>
            <a:endParaRPr lang="en-US" sz="2200" dirty="0" smtClean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2200" dirty="0" smtClean="0">
                <a:solidFill>
                  <a:srgbClr val="000090"/>
                </a:solidFill>
                <a:latin typeface="Arial"/>
                <a:cs typeface="Arial"/>
              </a:rPr>
              <a:t>There </a:t>
            </a:r>
            <a:r>
              <a:rPr lang="en-US" sz="2200" dirty="0">
                <a:solidFill>
                  <a:srgbClr val="000090"/>
                </a:solidFill>
                <a:latin typeface="Arial"/>
                <a:cs typeface="Arial"/>
              </a:rPr>
              <a:t>must be some special conditions that </a:t>
            </a:r>
            <a:r>
              <a:rPr lang="en-US" sz="2200" dirty="0" smtClean="0">
                <a:solidFill>
                  <a:srgbClr val="000090"/>
                </a:solidFill>
                <a:latin typeface="Arial"/>
                <a:cs typeface="Arial"/>
              </a:rPr>
              <a:t>promote the reaction </a:t>
            </a:r>
            <a:r>
              <a:rPr lang="en-US" sz="2200" dirty="0">
                <a:solidFill>
                  <a:srgbClr val="000090"/>
                </a:solidFill>
                <a:latin typeface="Arial"/>
                <a:cs typeface="Arial"/>
              </a:rPr>
              <a:t>of iron with oxygen to form iron(III) oxide. </a:t>
            </a:r>
            <a:endParaRPr lang="en-US" sz="2200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We </a:t>
            </a:r>
            <a:r>
              <a:rPr lang="en-US" sz="2200" dirty="0">
                <a:latin typeface="Arial"/>
                <a:cs typeface="Arial"/>
              </a:rPr>
              <a:t>could design a </a:t>
            </a:r>
            <a:r>
              <a:rPr lang="en-US" sz="2200" dirty="0" smtClean="0">
                <a:latin typeface="Arial"/>
                <a:cs typeface="Arial"/>
              </a:rPr>
              <a:t>set of </a:t>
            </a:r>
            <a:r>
              <a:rPr lang="en-US" sz="2200" dirty="0">
                <a:latin typeface="Arial"/>
                <a:cs typeface="Arial"/>
              </a:rPr>
              <a:t>experiments to study the formation of rust, but from a laboratory perspective, </a:t>
            </a:r>
            <a:r>
              <a:rPr lang="en-US" sz="2200" dirty="0" smtClean="0">
                <a:latin typeface="Arial"/>
                <a:cs typeface="Arial"/>
              </a:rPr>
              <a:t>rust formation </a:t>
            </a:r>
            <a:r>
              <a:rPr lang="en-US" sz="2200" dirty="0">
                <a:latin typeface="Arial"/>
                <a:cs typeface="Arial"/>
              </a:rPr>
              <a:t>is rather slow. To </a:t>
            </a:r>
            <a:r>
              <a:rPr lang="en-US" sz="2200" dirty="0" smtClean="0">
                <a:latin typeface="Arial"/>
                <a:cs typeface="Arial"/>
              </a:rPr>
              <a:t>find </a:t>
            </a:r>
            <a:r>
              <a:rPr lang="en-US" sz="2200" dirty="0">
                <a:latin typeface="Arial"/>
                <a:cs typeface="Arial"/>
              </a:rPr>
              <a:t>out more about the basics of electrochemistry, </a:t>
            </a:r>
            <a:r>
              <a:rPr lang="en-US" sz="2200" dirty="0" smtClean="0">
                <a:latin typeface="Arial"/>
                <a:cs typeface="Arial"/>
              </a:rPr>
              <a:t>let’s begin </a:t>
            </a:r>
            <a:r>
              <a:rPr lang="en-US" sz="2200" dirty="0">
                <a:latin typeface="Arial"/>
                <a:cs typeface="Arial"/>
              </a:rPr>
              <a:t>with more easily observed reactions and then apply what we learn to </a:t>
            </a:r>
            <a:r>
              <a:rPr lang="en-US" sz="2200" dirty="0" smtClean="0">
                <a:latin typeface="Arial"/>
                <a:cs typeface="Arial"/>
              </a:rPr>
              <a:t>examples of </a:t>
            </a:r>
            <a:r>
              <a:rPr lang="en-US" sz="2200" dirty="0">
                <a:latin typeface="Arial"/>
                <a:cs typeface="Arial"/>
              </a:rPr>
              <a:t>corrosion.</a:t>
            </a:r>
          </a:p>
        </p:txBody>
      </p:sp>
    </p:spTree>
    <p:extLst>
      <p:ext uri="{BB962C8B-B14F-4D97-AF65-F5344CB8AC3E}">
        <p14:creationId xmlns:p14="http://schemas.microsoft.com/office/powerpoint/2010/main" val="4818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31208"/>
            <a:ext cx="8229600" cy="1143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8000"/>
                </a:solidFill>
              </a:rPr>
              <a:t>Commercial Voltaic Cells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3" y="932314"/>
            <a:ext cx="5933896" cy="47662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78" y="5836610"/>
            <a:ext cx="6292822" cy="10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2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3120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Fuel Cells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708" y="1025620"/>
            <a:ext cx="8697069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8000"/>
                </a:solidFill>
              </a:rPr>
              <a:t>A fuel cell </a:t>
            </a:r>
            <a:r>
              <a:rPr lang="en-US" sz="2100" dirty="0"/>
              <a:t>is </a:t>
            </a:r>
            <a:r>
              <a:rPr lang="en-US" sz="2100" i="1" dirty="0"/>
              <a:t>essentially a battery, but it differs in operating with a </a:t>
            </a:r>
            <a:r>
              <a:rPr lang="en-US" sz="2100" i="1" dirty="0" smtClean="0"/>
              <a:t>continuous supply </a:t>
            </a:r>
            <a:r>
              <a:rPr lang="en-US" sz="2100" i="1" dirty="0"/>
              <a:t>of energetic reactants, or fuel. </a:t>
            </a:r>
            <a:endParaRPr lang="en-US" sz="2100" dirty="0"/>
          </a:p>
          <a:p>
            <a:r>
              <a:rPr lang="en-US" sz="2100" dirty="0" smtClean="0"/>
              <a:t>It consists a </a:t>
            </a:r>
            <a:r>
              <a:rPr lang="en-US" sz="2100" dirty="0">
                <a:solidFill>
                  <a:srgbClr val="008000"/>
                </a:solidFill>
              </a:rPr>
              <a:t>proton-exchange </a:t>
            </a:r>
            <a:r>
              <a:rPr lang="en-US" sz="2100" dirty="0" smtClean="0">
                <a:solidFill>
                  <a:srgbClr val="008000"/>
                </a:solidFill>
              </a:rPr>
              <a:t>membrane (</a:t>
            </a:r>
            <a:r>
              <a:rPr lang="en-US" sz="2100" dirty="0">
                <a:solidFill>
                  <a:srgbClr val="008000"/>
                </a:solidFill>
              </a:rPr>
              <a:t>PEM) </a:t>
            </a:r>
            <a:r>
              <a:rPr lang="en-US" sz="2100" dirty="0" smtClean="0"/>
              <a:t>that </a:t>
            </a:r>
            <a:r>
              <a:rPr lang="en-US" sz="2100" dirty="0"/>
              <a:t>uses hydrogen and oxygen. On one side of the cell, </a:t>
            </a:r>
            <a:r>
              <a:rPr lang="en-US" sz="2100" dirty="0" smtClean="0"/>
              <a:t>the anode</a:t>
            </a:r>
            <a:r>
              <a:rPr lang="en-US" sz="2100" dirty="0"/>
              <a:t>, hydrogen passes through a porous material containing a platinum catalyst</a:t>
            </a:r>
            <a:r>
              <a:rPr lang="en-US" sz="2100" dirty="0" smtClean="0"/>
              <a:t>, allowing </a:t>
            </a:r>
            <a:r>
              <a:rPr lang="en-US" sz="2100" dirty="0"/>
              <a:t>the following reaction to occur:</a:t>
            </a:r>
          </a:p>
          <a:p>
            <a:endParaRPr lang="fr-FR" sz="3600" dirty="0" smtClean="0"/>
          </a:p>
          <a:p>
            <a:r>
              <a:rPr lang="fr-FR" sz="2100" dirty="0" smtClean="0"/>
              <a:t>The H</a:t>
            </a:r>
            <a:r>
              <a:rPr lang="fr-FR" sz="2100" baseline="30000" dirty="0" smtClean="0"/>
              <a:t>+</a:t>
            </a:r>
            <a:r>
              <a:rPr lang="fr-FR" sz="2100" dirty="0" smtClean="0"/>
              <a:t>(</a:t>
            </a:r>
            <a:r>
              <a:rPr lang="fr-FR" sz="2100" i="1" dirty="0" err="1"/>
              <a:t>aq</a:t>
            </a:r>
            <a:r>
              <a:rPr lang="fr-FR" sz="2100" dirty="0"/>
              <a:t>) ions </a:t>
            </a:r>
            <a:r>
              <a:rPr lang="fr-FR" sz="2100" dirty="0" err="1"/>
              <a:t>then</a:t>
            </a:r>
            <a:r>
              <a:rPr lang="fr-FR" sz="2100" dirty="0"/>
              <a:t> </a:t>
            </a:r>
            <a:r>
              <a:rPr lang="fr-FR" sz="2100" dirty="0" err="1"/>
              <a:t>migrate</a:t>
            </a:r>
            <a:r>
              <a:rPr lang="fr-FR" sz="2100" dirty="0"/>
              <a:t> </a:t>
            </a:r>
            <a:r>
              <a:rPr lang="fr-FR" sz="2100" dirty="0" err="1"/>
              <a:t>through</a:t>
            </a:r>
            <a:r>
              <a:rPr lang="fr-FR" sz="2100" dirty="0"/>
              <a:t> a proton-exchange membrane to the </a:t>
            </a:r>
            <a:r>
              <a:rPr lang="fr-FR" sz="2100" dirty="0" err="1"/>
              <a:t>other</a:t>
            </a:r>
            <a:r>
              <a:rPr lang="fr-FR" sz="2100" dirty="0"/>
              <a:t> </a:t>
            </a:r>
            <a:r>
              <a:rPr lang="fr-FR" sz="2100" dirty="0" err="1" smtClean="0"/>
              <a:t>side</a:t>
            </a:r>
            <a:r>
              <a:rPr lang="fr-FR" sz="2100" dirty="0"/>
              <a:t> </a:t>
            </a:r>
            <a:r>
              <a:rPr lang="fr-FR" sz="2100" dirty="0" smtClean="0"/>
              <a:t>of </a:t>
            </a:r>
            <a:r>
              <a:rPr lang="fr-FR" sz="2100" dirty="0"/>
              <a:t>the </a:t>
            </a:r>
            <a:r>
              <a:rPr lang="fr-FR" sz="2100" dirty="0" err="1"/>
              <a:t>cell</a:t>
            </a:r>
            <a:r>
              <a:rPr lang="fr-FR" sz="2100" dirty="0"/>
              <a:t> to </a:t>
            </a:r>
            <a:r>
              <a:rPr lang="fr-FR" sz="2100" dirty="0" err="1"/>
              <a:t>participate</a:t>
            </a:r>
            <a:r>
              <a:rPr lang="fr-FR" sz="2100" dirty="0"/>
              <a:t> in the cathode </a:t>
            </a:r>
            <a:r>
              <a:rPr lang="fr-FR" sz="2100" dirty="0" err="1"/>
              <a:t>reaction</a:t>
            </a:r>
            <a:r>
              <a:rPr lang="fr-FR" sz="2100" dirty="0"/>
              <a:t> </a:t>
            </a:r>
            <a:r>
              <a:rPr lang="fr-FR" sz="2100" dirty="0" err="1"/>
              <a:t>with</a:t>
            </a:r>
            <a:r>
              <a:rPr lang="fr-FR" sz="2100" dirty="0"/>
              <a:t> O</a:t>
            </a:r>
            <a:r>
              <a:rPr lang="fr-FR" sz="2100" baseline="-25000" dirty="0"/>
              <a:t>2</a:t>
            </a:r>
            <a:r>
              <a:rPr lang="fr-FR" sz="2100" dirty="0"/>
              <a:t>(</a:t>
            </a:r>
            <a:r>
              <a:rPr lang="fr-FR" sz="2100" i="1" dirty="0"/>
              <a:t>g</a:t>
            </a:r>
            <a:r>
              <a:rPr lang="fr-FR" sz="2100" dirty="0"/>
              <a:t>):</a:t>
            </a:r>
          </a:p>
          <a:p>
            <a:endParaRPr lang="fr-FR" sz="3600" dirty="0" smtClean="0"/>
          </a:p>
          <a:p>
            <a:r>
              <a:rPr lang="fr-FR" sz="2100" dirty="0"/>
              <a:t>T</a:t>
            </a:r>
            <a:r>
              <a:rPr lang="fr-FR" sz="2100" dirty="0" smtClean="0"/>
              <a:t>he </a:t>
            </a:r>
            <a:r>
              <a:rPr lang="fr-FR" sz="2100" dirty="0"/>
              <a:t>net </a:t>
            </a:r>
            <a:r>
              <a:rPr lang="fr-FR" sz="2100" dirty="0" err="1"/>
              <a:t>reaction</a:t>
            </a:r>
            <a:r>
              <a:rPr lang="fr-FR" sz="2100" dirty="0"/>
              <a:t> in the fuel </a:t>
            </a:r>
            <a:r>
              <a:rPr lang="fr-FR" sz="2100" dirty="0" err="1" smtClean="0"/>
              <a:t>cell</a:t>
            </a:r>
            <a:r>
              <a:rPr lang="fr-FR" sz="2100" dirty="0"/>
              <a:t>:</a:t>
            </a:r>
            <a:r>
              <a:rPr lang="fr-FR" sz="2100" dirty="0" smtClean="0"/>
              <a:t> </a:t>
            </a:r>
          </a:p>
          <a:p>
            <a:endParaRPr lang="fr-FR" sz="3600" dirty="0"/>
          </a:p>
          <a:p>
            <a:r>
              <a:rPr lang="fr-FR" sz="2100" dirty="0" smtClean="0"/>
              <a:t>The </a:t>
            </a:r>
            <a:r>
              <a:rPr lang="fr-FR" sz="2100" dirty="0"/>
              <a:t>first applications of PEM fuel </a:t>
            </a:r>
            <a:r>
              <a:rPr lang="fr-FR" sz="2100" dirty="0" err="1"/>
              <a:t>cells</a:t>
            </a:r>
            <a:r>
              <a:rPr lang="fr-FR" sz="2100" dirty="0"/>
              <a:t> </a:t>
            </a:r>
            <a:r>
              <a:rPr lang="fr-FR" sz="2100" dirty="0" err="1" smtClean="0"/>
              <a:t>were</a:t>
            </a:r>
            <a:r>
              <a:rPr lang="fr-FR" sz="2100" dirty="0"/>
              <a:t> </a:t>
            </a:r>
            <a:r>
              <a:rPr lang="fr-FR" sz="2100" dirty="0" smtClean="0"/>
              <a:t>in </a:t>
            </a:r>
            <a:r>
              <a:rPr lang="fr-FR" sz="2100" dirty="0" err="1"/>
              <a:t>space</a:t>
            </a:r>
            <a:r>
              <a:rPr lang="fr-FR" sz="2100" dirty="0"/>
              <a:t>, but more </a:t>
            </a:r>
            <a:r>
              <a:rPr lang="fr-FR" sz="2100" dirty="0" err="1"/>
              <a:t>recently</a:t>
            </a:r>
            <a:r>
              <a:rPr lang="fr-FR" sz="2100" dirty="0"/>
              <a:t>, </a:t>
            </a:r>
            <a:r>
              <a:rPr lang="fr-FR" sz="2100" dirty="0" err="1"/>
              <a:t>they</a:t>
            </a:r>
            <a:r>
              <a:rPr lang="fr-FR" sz="2100" dirty="0"/>
              <a:t> have </a:t>
            </a:r>
            <a:r>
              <a:rPr lang="fr-FR" sz="2100" dirty="0" err="1"/>
              <a:t>provided</a:t>
            </a:r>
            <a:r>
              <a:rPr lang="fr-FR" sz="2100" dirty="0"/>
              <a:t> power for </a:t>
            </a:r>
            <a:r>
              <a:rPr lang="fr-FR" sz="2100" dirty="0" err="1"/>
              <a:t>lighting</a:t>
            </a:r>
            <a:r>
              <a:rPr lang="fr-FR" sz="2100" dirty="0"/>
              <a:t>, emergency </a:t>
            </a:r>
            <a:r>
              <a:rPr lang="fr-FR" sz="2100" dirty="0" smtClean="0"/>
              <a:t>power </a:t>
            </a:r>
            <a:r>
              <a:rPr lang="fr-FR" sz="2100" dirty="0" err="1" smtClean="0"/>
              <a:t>generators</a:t>
            </a:r>
            <a:r>
              <a:rPr lang="fr-FR" sz="2100" dirty="0" smtClean="0"/>
              <a:t>, communications </a:t>
            </a:r>
            <a:r>
              <a:rPr lang="fr-FR" sz="2100" dirty="0" err="1"/>
              <a:t>equipment</a:t>
            </a:r>
            <a:r>
              <a:rPr lang="fr-FR" sz="2100" dirty="0"/>
              <a:t>, automobiles, and buses.</a:t>
            </a:r>
            <a:endParaRPr 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61" y="2909390"/>
            <a:ext cx="6645319" cy="3975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42" y="4307633"/>
            <a:ext cx="7192336" cy="307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242" y="5181188"/>
            <a:ext cx="3506437" cy="32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0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8056"/>
            <a:ext cx="7285254" cy="668873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-31208"/>
            <a:ext cx="8229600" cy="1143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08000"/>
                </a:solidFill>
              </a:rPr>
              <a:t>Fuel Cells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3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9" y="594043"/>
            <a:ext cx="8495173" cy="37087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463" y="4384441"/>
            <a:ext cx="8881709" cy="2397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950" b="1" u="sng" dirty="0">
                <a:solidFill>
                  <a:srgbClr val="0000FF"/>
                </a:solidFill>
              </a:rPr>
              <a:t>The electrochemical process involved </a:t>
            </a:r>
            <a:r>
              <a:rPr lang="en-US" sz="1950" b="1" u="sng" dirty="0" smtClean="0">
                <a:solidFill>
                  <a:srgbClr val="0000FF"/>
                </a:solidFill>
              </a:rPr>
              <a:t>in the </a:t>
            </a:r>
            <a:r>
              <a:rPr lang="en-US" sz="1950" b="1" u="sng" dirty="0">
                <a:solidFill>
                  <a:srgbClr val="0000FF"/>
                </a:solidFill>
              </a:rPr>
              <a:t>rusting of iron</a:t>
            </a:r>
          </a:p>
          <a:p>
            <a:pPr>
              <a:lnSpc>
                <a:spcPct val="110000"/>
              </a:lnSpc>
            </a:pPr>
            <a:r>
              <a:rPr lang="en-US" sz="1950" dirty="0" smtClean="0"/>
              <a:t>A single </a:t>
            </a:r>
            <a:r>
              <a:rPr lang="en-US" sz="1950" dirty="0">
                <a:solidFill>
                  <a:schemeClr val="accent3">
                    <a:lumMod val="50000"/>
                  </a:schemeClr>
                </a:solidFill>
              </a:rPr>
              <a:t>drop of water containing </a:t>
            </a:r>
            <a:r>
              <a:rPr lang="en-US" sz="1950" dirty="0" smtClean="0">
                <a:solidFill>
                  <a:schemeClr val="accent3">
                    <a:lumMod val="50000"/>
                  </a:schemeClr>
                </a:solidFill>
              </a:rPr>
              <a:t>ions forms </a:t>
            </a:r>
            <a:r>
              <a:rPr lang="en-US" sz="1950" dirty="0">
                <a:solidFill>
                  <a:schemeClr val="accent3">
                    <a:lumMod val="50000"/>
                  </a:schemeClr>
                </a:solidFill>
              </a:rPr>
              <a:t>a voltaic cell </a:t>
            </a:r>
            <a:r>
              <a:rPr lang="en-US" sz="1950" dirty="0"/>
              <a:t>in which iron is </a:t>
            </a:r>
            <a:r>
              <a:rPr lang="en-US" sz="1950" dirty="0" smtClean="0"/>
              <a:t>oxidized to </a:t>
            </a:r>
            <a:r>
              <a:rPr lang="en-US" sz="1950" dirty="0"/>
              <a:t>iron(II) ion at the center of the drop (</a:t>
            </a:r>
            <a:r>
              <a:rPr lang="en-US" sz="1950" dirty="0" smtClean="0"/>
              <a:t>this is </a:t>
            </a:r>
            <a:r>
              <a:rPr lang="en-US" sz="1950" dirty="0"/>
              <a:t>the anode). Oxygen gas from air </a:t>
            </a:r>
            <a:r>
              <a:rPr lang="en-US" sz="1950" dirty="0" smtClean="0"/>
              <a:t>is reduced </a:t>
            </a:r>
            <a:r>
              <a:rPr lang="en-US" sz="1950" dirty="0"/>
              <a:t>to hydroxide ion at the </a:t>
            </a:r>
            <a:r>
              <a:rPr lang="en-US" sz="1950" dirty="0" smtClean="0"/>
              <a:t>periphery of </a:t>
            </a:r>
            <a:r>
              <a:rPr lang="en-US" sz="1950" dirty="0"/>
              <a:t>the drop (the cathode)</a:t>
            </a:r>
            <a:r>
              <a:rPr lang="en-US" sz="1950" dirty="0" smtClean="0"/>
              <a:t>. Hydroxide ions and </a:t>
            </a:r>
            <a:r>
              <a:rPr lang="en-US" sz="1950" dirty="0"/>
              <a:t>iron(II) ions migrate together and </a:t>
            </a:r>
            <a:r>
              <a:rPr lang="en-US" sz="1950" dirty="0" smtClean="0"/>
              <a:t>react to </a:t>
            </a:r>
            <a:r>
              <a:rPr lang="en-US" sz="1950" dirty="0"/>
              <a:t>form iron(II) hydroxide. This is </a:t>
            </a:r>
            <a:r>
              <a:rPr lang="en-US" sz="1950" dirty="0" smtClean="0"/>
              <a:t>oxidized to </a:t>
            </a:r>
            <a:r>
              <a:rPr lang="en-US" sz="1950" dirty="0"/>
              <a:t>iron(III) hydroxide by more O</a:t>
            </a:r>
            <a:r>
              <a:rPr lang="en-US" sz="1950" baseline="-25000" dirty="0"/>
              <a:t>2</a:t>
            </a:r>
            <a:r>
              <a:rPr lang="en-US" sz="1950" dirty="0"/>
              <a:t> </a:t>
            </a:r>
            <a:r>
              <a:rPr lang="en-US" sz="1950" dirty="0" smtClean="0"/>
              <a:t>that dissolves </a:t>
            </a:r>
            <a:r>
              <a:rPr lang="en-US" sz="1950" dirty="0"/>
              <a:t>at the surface of the drop. Iron(III</a:t>
            </a:r>
            <a:r>
              <a:rPr lang="en-US" sz="1950" dirty="0" smtClean="0"/>
              <a:t>) hydroxide </a:t>
            </a:r>
            <a:r>
              <a:rPr lang="en-US" sz="1950" dirty="0"/>
              <a:t>precipitates, and this settles </a:t>
            </a:r>
            <a:r>
              <a:rPr lang="en-US" sz="1950" dirty="0" smtClean="0"/>
              <a:t>to form </a:t>
            </a:r>
            <a:r>
              <a:rPr lang="en-US" sz="1950" dirty="0"/>
              <a:t>rust on the surface of the iron.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742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8000"/>
                </a:solidFill>
              </a:rPr>
              <a:t>Back to Rusting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3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667" y="487703"/>
            <a:ext cx="82126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That’s it folks!</a:t>
            </a:r>
          </a:p>
          <a:p>
            <a:endParaRPr lang="en-US" sz="1000" dirty="0" smtClean="0"/>
          </a:p>
          <a:p>
            <a:r>
              <a:rPr lang="en-US" sz="2600" dirty="0" smtClean="0"/>
              <a:t>Thank </a:t>
            </a:r>
            <a:r>
              <a:rPr lang="en-US" sz="2600" dirty="0"/>
              <a:t>you! </a:t>
            </a:r>
            <a:r>
              <a:rPr lang="en-US" sz="2600" dirty="0" smtClean="0"/>
              <a:t> I appreciate </a:t>
            </a:r>
            <a:r>
              <a:rPr lang="en-US" sz="2600" dirty="0"/>
              <a:t>your </a:t>
            </a:r>
            <a:r>
              <a:rPr lang="en-US" sz="2600" dirty="0" smtClean="0"/>
              <a:t>help and attention in </a:t>
            </a:r>
            <a:r>
              <a:rPr lang="en-US" sz="2600" dirty="0"/>
              <a:t>the </a:t>
            </a:r>
            <a:r>
              <a:rPr lang="en-US" sz="2600" dirty="0" smtClean="0"/>
              <a:t>classes. </a:t>
            </a:r>
            <a:r>
              <a:rPr lang="en-US" sz="2600" dirty="0"/>
              <a:t>Hope you had fun learning the beauty of chemistry</a:t>
            </a:r>
            <a:r>
              <a:rPr lang="en-US" sz="2600" dirty="0" smtClean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684" y="2250336"/>
            <a:ext cx="866945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 short note to ponder…..</a:t>
            </a:r>
            <a:endParaRPr lang="en-CA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100" b="1" dirty="0">
                <a:solidFill>
                  <a:schemeClr val="accent2">
                    <a:lumMod val="75000"/>
                  </a:schemeClr>
                </a:solidFill>
              </a:rPr>
              <a:t>“IF YOU WANT TO WALK ON WATER, YOU HAVE TO GET OUT OF THE BOAT.”</a:t>
            </a:r>
            <a:endParaRPr lang="en-CA" sz="21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“ When teachers want students to grow, they don’t give them answers - they give them problems! … It is only in the process of accepting and solving problems that our ability to think creatively is enhanced, our persistence is strengthened, and our self-confidence is deepened.</a:t>
            </a:r>
            <a:endParaRPr lang="en-CA" sz="22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If someone gives {you} the answers to the test,  {you} may get a good score on the test, but {you} have NOT grown.”</a:t>
            </a:r>
            <a:endParaRPr lang="en-CA" sz="22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dirty="0"/>
          </a:p>
          <a:p>
            <a:r>
              <a:rPr lang="en-US" i="1" u="sng" dirty="0">
                <a:solidFill>
                  <a:srgbClr val="953735"/>
                </a:solidFill>
              </a:rPr>
              <a:t>From John </a:t>
            </a:r>
            <a:r>
              <a:rPr lang="en-US" i="1" u="sng" dirty="0" err="1">
                <a:solidFill>
                  <a:srgbClr val="953735"/>
                </a:solidFill>
              </a:rPr>
              <a:t>Ortberg’s</a:t>
            </a:r>
            <a:r>
              <a:rPr lang="en-US" i="1" u="sng" dirty="0">
                <a:solidFill>
                  <a:srgbClr val="953735"/>
                </a:solidFill>
              </a:rPr>
              <a:t> “If you want to walk on water you’ve got to get out of the boat.”</a:t>
            </a:r>
            <a:r>
              <a:rPr lang="en-CA" u="sng" dirty="0">
                <a:solidFill>
                  <a:srgbClr val="953735"/>
                </a:solidFill>
              </a:rPr>
              <a:t> </a:t>
            </a:r>
            <a:endParaRPr lang="en-US" u="sng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6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097" y="274638"/>
            <a:ext cx="8410703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8000"/>
                </a:solidFill>
              </a:rPr>
              <a:t>Oxidation–Reduction and </a:t>
            </a:r>
            <a:r>
              <a:rPr lang="en-US" dirty="0" smtClean="0">
                <a:solidFill>
                  <a:srgbClr val="008000"/>
                </a:solidFill>
              </a:rPr>
              <a:t/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dirty="0" smtClean="0">
                <a:solidFill>
                  <a:srgbClr val="008000"/>
                </a:solidFill>
              </a:rPr>
              <a:t>Half</a:t>
            </a:r>
            <a:r>
              <a:rPr lang="en-US" dirty="0">
                <a:solidFill>
                  <a:srgbClr val="008000"/>
                </a:solidFill>
              </a:rPr>
              <a:t>-Reactions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3609" y="1997839"/>
            <a:ext cx="8093191" cy="3074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Arial"/>
                <a:cs typeface="Arial"/>
              </a:rPr>
              <a:t>R</a:t>
            </a:r>
            <a:r>
              <a:rPr lang="en-US" dirty="0" smtClean="0">
                <a:latin typeface="Arial"/>
                <a:cs typeface="Arial"/>
              </a:rPr>
              <a:t>eactions </a:t>
            </a:r>
            <a:r>
              <a:rPr lang="en-US" dirty="0">
                <a:latin typeface="Arial"/>
                <a:cs typeface="Arial"/>
              </a:rPr>
              <a:t>involving the transfer of electrons are known as </a:t>
            </a:r>
            <a:r>
              <a:rPr lang="en-US" b="1" dirty="0">
                <a:latin typeface="Arial"/>
                <a:cs typeface="Arial"/>
              </a:rPr>
              <a:t>oxidation–</a:t>
            </a:r>
            <a:r>
              <a:rPr lang="en-US" b="1" dirty="0" smtClean="0">
                <a:latin typeface="Arial"/>
                <a:cs typeface="Arial"/>
              </a:rPr>
              <a:t>reduction </a:t>
            </a:r>
            <a:r>
              <a:rPr lang="en-US" dirty="0" smtClean="0">
                <a:latin typeface="Arial"/>
                <a:cs typeface="Arial"/>
              </a:rPr>
              <a:t>reactions</a:t>
            </a:r>
            <a:r>
              <a:rPr lang="en-US" dirty="0">
                <a:latin typeface="Arial"/>
                <a:cs typeface="Arial"/>
              </a:rPr>
              <a:t>. (The term is often inverted and shortened to </a:t>
            </a:r>
            <a:r>
              <a:rPr lang="en-US" b="1" dirty="0">
                <a:latin typeface="Arial"/>
                <a:cs typeface="Arial"/>
              </a:rPr>
              <a:t>redox </a:t>
            </a:r>
            <a:r>
              <a:rPr lang="en-US" dirty="0">
                <a:latin typeface="Arial"/>
                <a:cs typeface="Arial"/>
              </a:rPr>
              <a:t>reactions.) </a:t>
            </a:r>
            <a:endParaRPr lang="en-US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b="1" dirty="0" smtClean="0">
                <a:latin typeface="Arial"/>
                <a:cs typeface="Arial"/>
              </a:rPr>
              <a:t>Oxidation </a:t>
            </a:r>
            <a:r>
              <a:rPr lang="en-US" dirty="0">
                <a:latin typeface="Arial"/>
                <a:cs typeface="Arial"/>
              </a:rPr>
              <a:t>is the </a:t>
            </a:r>
            <a:r>
              <a:rPr lang="en-US" dirty="0" smtClean="0">
                <a:latin typeface="Arial"/>
                <a:cs typeface="Arial"/>
              </a:rPr>
              <a:t>loss of </a:t>
            </a:r>
            <a:r>
              <a:rPr lang="en-US" dirty="0">
                <a:latin typeface="Arial"/>
                <a:cs typeface="Arial"/>
              </a:rPr>
              <a:t>electrons from some chemical </a:t>
            </a:r>
            <a:r>
              <a:rPr lang="en-US" dirty="0" smtClean="0">
                <a:latin typeface="Arial"/>
                <a:cs typeface="Arial"/>
              </a:rPr>
              <a:t>species,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Arial"/>
                <a:cs typeface="Arial"/>
              </a:rPr>
              <a:t>R</a:t>
            </a:r>
            <a:r>
              <a:rPr lang="en-US" b="1" dirty="0" smtClean="0">
                <a:latin typeface="Arial"/>
                <a:cs typeface="Arial"/>
              </a:rPr>
              <a:t>eduction </a:t>
            </a:r>
            <a:r>
              <a:rPr lang="en-US" dirty="0">
                <a:latin typeface="Arial"/>
                <a:cs typeface="Arial"/>
              </a:rPr>
              <a:t>is the gain of electrons</a:t>
            </a:r>
            <a:r>
              <a:rPr lang="en-US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endParaRPr lang="en-US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i="1" dirty="0">
                <a:latin typeface="Arial"/>
                <a:cs typeface="Arial"/>
              </a:rPr>
              <a:t>The species undergoing oxidation is referred to as a reducing agent.</a:t>
            </a:r>
          </a:p>
          <a:p>
            <a:pPr>
              <a:lnSpc>
                <a:spcPct val="120000"/>
              </a:lnSpc>
            </a:pPr>
            <a:r>
              <a:rPr lang="en-US" i="1" dirty="0">
                <a:latin typeface="Arial"/>
                <a:cs typeface="Arial"/>
              </a:rPr>
              <a:t>The species undergoing reduction is referred to as an oxidizing agent.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4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0" y="1605694"/>
            <a:ext cx="8343318" cy="28547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097" y="4500204"/>
            <a:ext cx="87246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A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clean copper wire is placed into a colorless solution of silver nitrate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61" y="5394717"/>
            <a:ext cx="3230339" cy="861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76826" y="5104791"/>
            <a:ext cx="2659928" cy="1159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sz="2000" u="sng" dirty="0" smtClean="0">
                <a:solidFill>
                  <a:srgbClr val="000090"/>
                </a:solidFill>
              </a:rPr>
              <a:t>Oxidation Half-reaction</a:t>
            </a:r>
          </a:p>
          <a:p>
            <a:pPr>
              <a:lnSpc>
                <a:spcPct val="180000"/>
              </a:lnSpc>
            </a:pPr>
            <a:r>
              <a:rPr lang="en-US" sz="2000" u="sng" dirty="0" smtClean="0">
                <a:solidFill>
                  <a:srgbClr val="000090"/>
                </a:solidFill>
              </a:rPr>
              <a:t>Reduction Half-reaction</a:t>
            </a:r>
            <a:endParaRPr lang="en-US" sz="2000" u="sng" dirty="0">
              <a:solidFill>
                <a:srgbClr val="00009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6097" y="274638"/>
            <a:ext cx="8410703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8000"/>
                </a:solidFill>
              </a:rPr>
              <a:t>Oxidation–Reduction and </a:t>
            </a:r>
            <a:r>
              <a:rPr lang="en-US" dirty="0" smtClean="0">
                <a:solidFill>
                  <a:srgbClr val="008000"/>
                </a:solidFill>
              </a:rPr>
              <a:t/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dirty="0" smtClean="0">
                <a:solidFill>
                  <a:srgbClr val="008000"/>
                </a:solidFill>
              </a:rPr>
              <a:t>Half</a:t>
            </a:r>
            <a:r>
              <a:rPr lang="en-US" dirty="0">
                <a:solidFill>
                  <a:srgbClr val="008000"/>
                </a:solidFill>
              </a:rPr>
              <a:t>-Reactions</a:t>
            </a:r>
          </a:p>
        </p:txBody>
      </p:sp>
    </p:spTree>
    <p:extLst>
      <p:ext uri="{BB962C8B-B14F-4D97-AF65-F5344CB8AC3E}">
        <p14:creationId xmlns:p14="http://schemas.microsoft.com/office/powerpoint/2010/main" val="1159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670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Building a Galvanic Cell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9" y="969048"/>
            <a:ext cx="8542122" cy="4387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80" y="5395381"/>
            <a:ext cx="87077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By </a:t>
            </a:r>
            <a:r>
              <a:rPr lang="en-US" sz="2000" dirty="0">
                <a:latin typeface="Arial"/>
                <a:cs typeface="Arial"/>
              </a:rPr>
              <a:t>allowing ions to </a:t>
            </a:r>
            <a:r>
              <a:rPr lang="en-US" sz="2000" dirty="0" smtClean="0">
                <a:latin typeface="Arial"/>
                <a:cs typeface="Arial"/>
              </a:rPr>
              <a:t>flow </a:t>
            </a:r>
            <a:r>
              <a:rPr lang="en-US" sz="2000" dirty="0">
                <a:latin typeface="Arial"/>
                <a:cs typeface="Arial"/>
              </a:rPr>
              <a:t>into each </a:t>
            </a:r>
            <a:r>
              <a:rPr lang="en-US" sz="2000" dirty="0" smtClean="0">
                <a:latin typeface="Arial"/>
                <a:cs typeface="Arial"/>
              </a:rPr>
              <a:t>half-cell, the </a:t>
            </a:r>
            <a:r>
              <a:rPr lang="en-US" sz="2000" dirty="0">
                <a:latin typeface="Arial"/>
                <a:cs typeface="Arial"/>
              </a:rPr>
              <a:t>bridge closes the circuit and allows current to </a:t>
            </a:r>
            <a:r>
              <a:rPr lang="en-US" sz="2000" dirty="0" smtClean="0">
                <a:latin typeface="Arial"/>
                <a:cs typeface="Arial"/>
              </a:rPr>
              <a:t>flow</a:t>
            </a:r>
            <a:r>
              <a:rPr lang="en-US" sz="2000" dirty="0">
                <a:latin typeface="Arial"/>
                <a:cs typeface="Arial"/>
              </a:rPr>
              <a:t>. </a:t>
            </a:r>
            <a:endParaRPr lang="en-US" sz="2000" dirty="0" smtClean="0">
              <a:latin typeface="Arial"/>
              <a:cs typeface="Arial"/>
            </a:endParaRPr>
          </a:p>
          <a:p>
            <a:endParaRPr lang="en-US" sz="1000" dirty="0">
              <a:latin typeface="Arial"/>
              <a:cs typeface="Arial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wire can carry a current of electrons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, but 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it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can not 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transport the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ions needed 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to complete the circuit.</a:t>
            </a:r>
          </a:p>
        </p:txBody>
      </p:sp>
    </p:spTree>
    <p:extLst>
      <p:ext uri="{BB962C8B-B14F-4D97-AF65-F5344CB8AC3E}">
        <p14:creationId xmlns:p14="http://schemas.microsoft.com/office/powerpoint/2010/main" val="387893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First Battery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151" y="1210548"/>
            <a:ext cx="8115624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The </a:t>
            </a:r>
            <a:r>
              <a:rPr lang="en-US" sz="2200" dirty="0">
                <a:latin typeface="Arial"/>
                <a:cs typeface="Arial"/>
              </a:rPr>
              <a:t>first battery was invented by </a:t>
            </a:r>
            <a:r>
              <a:rPr lang="en-US" sz="2200" b="1" dirty="0">
                <a:latin typeface="Arial"/>
                <a:cs typeface="Arial"/>
              </a:rPr>
              <a:t>Alessandro Volta </a:t>
            </a:r>
            <a:r>
              <a:rPr lang="en-US" sz="2200" dirty="0">
                <a:latin typeface="Arial"/>
                <a:cs typeface="Arial"/>
              </a:rPr>
              <a:t>about 1800. </a:t>
            </a:r>
            <a:endParaRPr lang="en-US" sz="2200" dirty="0" smtClean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(He assembled a </a:t>
            </a:r>
            <a:r>
              <a:rPr lang="en-US" sz="1900" dirty="0">
                <a:latin typeface="Arial"/>
                <a:cs typeface="Arial"/>
              </a:rPr>
              <a:t>pile consisting of pairs of zinc and silver disks separated by paper </a:t>
            </a:r>
            <a:r>
              <a:rPr lang="en-US" sz="1900" dirty="0" smtClean="0">
                <a:latin typeface="Arial"/>
                <a:cs typeface="Arial"/>
              </a:rPr>
              <a:t>disks soaked </a:t>
            </a:r>
            <a:r>
              <a:rPr lang="en-US" sz="1900" dirty="0">
                <a:latin typeface="Arial"/>
                <a:cs typeface="Arial"/>
              </a:rPr>
              <a:t>in salt water. With a tall pile, he could detect a weak electric </a:t>
            </a:r>
            <a:r>
              <a:rPr lang="en-US" sz="1900" dirty="0" smtClean="0">
                <a:latin typeface="Arial"/>
                <a:cs typeface="Arial"/>
              </a:rPr>
              <a:t>shock when </a:t>
            </a:r>
            <a:r>
              <a:rPr lang="en-US" sz="1900" dirty="0">
                <a:latin typeface="Arial"/>
                <a:cs typeface="Arial"/>
              </a:rPr>
              <a:t>he touched the two ends of the pile</a:t>
            </a:r>
            <a:r>
              <a:rPr lang="en-US" sz="1900" dirty="0" smtClean="0">
                <a:latin typeface="Arial"/>
                <a:cs typeface="Arial"/>
              </a:rPr>
              <a:t>.)</a:t>
            </a:r>
          </a:p>
          <a:p>
            <a:endParaRPr lang="en-US" sz="1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A </a:t>
            </a:r>
            <a:r>
              <a:rPr lang="en-US" sz="2200" dirty="0">
                <a:latin typeface="Arial"/>
                <a:cs typeface="Arial"/>
              </a:rPr>
              <a:t>battery cell that became popular during the nineteenth century </a:t>
            </a:r>
            <a:r>
              <a:rPr lang="en-US" sz="2200" dirty="0" smtClean="0">
                <a:latin typeface="Arial"/>
                <a:cs typeface="Arial"/>
              </a:rPr>
              <a:t>was constructed </a:t>
            </a:r>
            <a:r>
              <a:rPr lang="en-US" sz="2200" dirty="0">
                <a:latin typeface="Arial"/>
                <a:cs typeface="Arial"/>
              </a:rPr>
              <a:t>in 1836 by the English chemist </a:t>
            </a:r>
            <a:r>
              <a:rPr lang="en-US" sz="2200" b="1" dirty="0">
                <a:latin typeface="Arial"/>
                <a:cs typeface="Arial"/>
              </a:rPr>
              <a:t>John Frederick </a:t>
            </a:r>
            <a:r>
              <a:rPr lang="en-US" sz="2200" b="1" dirty="0" err="1">
                <a:latin typeface="Arial"/>
                <a:cs typeface="Arial"/>
              </a:rPr>
              <a:t>Daniell</a:t>
            </a:r>
            <a:r>
              <a:rPr lang="en-US" sz="2200" dirty="0">
                <a:latin typeface="Arial"/>
                <a:cs typeface="Arial"/>
              </a:rPr>
              <a:t>. This cell </a:t>
            </a:r>
            <a:r>
              <a:rPr lang="en-US" sz="2200" dirty="0" smtClean="0">
                <a:latin typeface="Arial"/>
                <a:cs typeface="Arial"/>
              </a:rPr>
              <a:t>used zinc </a:t>
            </a:r>
            <a:r>
              <a:rPr lang="en-US" sz="2200" dirty="0">
                <a:latin typeface="Arial"/>
                <a:cs typeface="Arial"/>
              </a:rPr>
              <a:t>and copper. </a:t>
            </a:r>
            <a:endParaRPr lang="en-US" sz="2200" dirty="0" smtClean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(Each metal </a:t>
            </a:r>
            <a:r>
              <a:rPr lang="en-US" sz="1900" dirty="0">
                <a:latin typeface="Arial"/>
                <a:cs typeface="Arial"/>
              </a:rPr>
              <a:t>was surrounded by a solution of the metal ion, and the solutions were </a:t>
            </a:r>
            <a:r>
              <a:rPr lang="en-US" sz="1900" dirty="0" smtClean="0">
                <a:latin typeface="Arial"/>
                <a:cs typeface="Arial"/>
              </a:rPr>
              <a:t>kept separate </a:t>
            </a:r>
            <a:r>
              <a:rPr lang="en-US" sz="1900" dirty="0">
                <a:latin typeface="Arial"/>
                <a:cs typeface="Arial"/>
              </a:rPr>
              <a:t>by a porous ceramic barrier. Each metal with its solution was a half-cell</a:t>
            </a:r>
            <a:r>
              <a:rPr lang="en-US" sz="1900" dirty="0" smtClean="0">
                <a:latin typeface="Arial"/>
                <a:cs typeface="Arial"/>
              </a:rPr>
              <a:t>; a </a:t>
            </a:r>
            <a:r>
              <a:rPr lang="en-US" sz="1900" dirty="0">
                <a:latin typeface="Arial"/>
                <a:cs typeface="Arial"/>
              </a:rPr>
              <a:t>zinc half-cell and a copper half-cell made up one voltaic cell</a:t>
            </a:r>
            <a:r>
              <a:rPr lang="en-US" sz="1900" dirty="0" smtClean="0">
                <a:latin typeface="Arial"/>
                <a:cs typeface="Arial"/>
              </a:rPr>
              <a:t>.) </a:t>
            </a:r>
            <a:endParaRPr lang="fr-FR" sz="1900" dirty="0" smtClean="0">
              <a:latin typeface="Arial"/>
              <a:cs typeface="Arial"/>
            </a:endParaRPr>
          </a:p>
          <a:p>
            <a:endParaRPr lang="fr-FR" sz="2200" dirty="0">
              <a:latin typeface="Arial"/>
              <a:cs typeface="Arial"/>
            </a:endParaRPr>
          </a:p>
          <a:p>
            <a:endParaRPr lang="fr-FR" sz="2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This construction became the standard form of such cells, which exploit the spontaneous chemical reaction </a:t>
            </a:r>
            <a:r>
              <a:rPr lang="fr-FR" sz="2200" dirty="0" smtClean="0">
                <a:latin typeface="Arial"/>
                <a:cs typeface="Arial"/>
              </a:rPr>
              <a:t>to </a:t>
            </a:r>
            <a:r>
              <a:rPr lang="fr-FR" sz="2200" dirty="0" err="1" smtClean="0">
                <a:latin typeface="Arial"/>
                <a:cs typeface="Arial"/>
              </a:rPr>
              <a:t>generate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electrical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energy</a:t>
            </a:r>
            <a:r>
              <a:rPr lang="fr-FR" sz="2200" dirty="0" smtClean="0">
                <a:latin typeface="Arial"/>
                <a:cs typeface="Arial"/>
              </a:rPr>
              <a:t>.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28" y="4947969"/>
            <a:ext cx="4983480" cy="3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2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Lemon Battery</a:t>
            </a:r>
            <a:endParaRPr lang="en-US" dirty="0">
              <a:solidFill>
                <a:srgbClr val="008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29166" y="2043253"/>
            <a:ext cx="4416992" cy="4483413"/>
            <a:chOff x="2229166" y="1794745"/>
            <a:chExt cx="4416992" cy="44834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166" y="1794745"/>
              <a:ext cx="4416992" cy="448341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29166" y="4569699"/>
              <a:ext cx="2878635" cy="552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85" y="1260353"/>
            <a:ext cx="7012874" cy="5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17952</TotalTime>
  <Words>2531</Words>
  <Application>Microsoft Macintosh PowerPoint</Application>
  <PresentationFormat>On-screen Show (4:3)</PresentationFormat>
  <Paragraphs>220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Electrochemical Cell</vt:lpstr>
      <vt:lpstr>Electrochemistry: Corrosion</vt:lpstr>
      <vt:lpstr>Electrochemistry: Corrosion</vt:lpstr>
      <vt:lpstr>Oxidation–Reduction Reactions</vt:lpstr>
      <vt:lpstr>Oxidation–Reduction and  Half-Reactions</vt:lpstr>
      <vt:lpstr>Oxidation–Reduction and  Half-Reactions</vt:lpstr>
      <vt:lpstr>Building a Galvanic Cell</vt:lpstr>
      <vt:lpstr>First Battery</vt:lpstr>
      <vt:lpstr>Lemon Battery</vt:lpstr>
      <vt:lpstr>Galvanic Cells</vt:lpstr>
      <vt:lpstr>Electrodes: Anode and Cathode</vt:lpstr>
      <vt:lpstr>Cell Diagram</vt:lpstr>
      <vt:lpstr>PowerPoint Presentation</vt:lpstr>
      <vt:lpstr>Hydrogen Electrode</vt:lpstr>
      <vt:lpstr>Cell 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Equilibrium Constants from Cell Potentials</vt:lpstr>
      <vt:lpstr>PowerPoint Presentation</vt:lpstr>
      <vt:lpstr>PowerPoint Presentation</vt:lpstr>
      <vt:lpstr>PowerPoint Presentation</vt:lpstr>
      <vt:lpstr>Dependence of Cell Potential on Concentration: Nernst Equation</vt:lpstr>
      <vt:lpstr>Nernst Equation</vt:lpstr>
      <vt:lpstr>PowerPoint Presentation</vt:lpstr>
      <vt:lpstr>Determination of pH</vt:lpstr>
      <vt:lpstr>Determination of pH</vt:lpstr>
      <vt:lpstr>Glass Electrode: pH Meter</vt:lpstr>
      <vt:lpstr>Commercial Voltaic Cells</vt:lpstr>
      <vt:lpstr>Commercial Voltaic Cells</vt:lpstr>
      <vt:lpstr>Commercial Voltaic Cells</vt:lpstr>
      <vt:lpstr>Commercial Voltaic Cells</vt:lpstr>
      <vt:lpstr>Commercial Voltaic Cells</vt:lpstr>
      <vt:lpstr>Fuel Cells</vt:lpstr>
      <vt:lpstr>Fuel Cells</vt:lpstr>
      <vt:lpstr>Back to Rusting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Cell</dc:title>
  <dc:creator>Shafiul Azam</dc:creator>
  <cp:lastModifiedBy>Shafiul Azam</cp:lastModifiedBy>
  <cp:revision>51</cp:revision>
  <dcterms:created xsi:type="dcterms:W3CDTF">2015-03-31T11:14:16Z</dcterms:created>
  <dcterms:modified xsi:type="dcterms:W3CDTF">2015-05-31T05:24:26Z</dcterms:modified>
</cp:coreProperties>
</file>